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6" r:id="rId2"/>
    <p:sldId id="280" r:id="rId3"/>
    <p:sldId id="281" r:id="rId4"/>
    <p:sldId id="282" r:id="rId5"/>
    <p:sldId id="283" r:id="rId6"/>
    <p:sldId id="284" r:id="rId7"/>
    <p:sldId id="285" r:id="rId8"/>
    <p:sldId id="286" r:id="rId9"/>
    <p:sldId id="287" r:id="rId10"/>
    <p:sldId id="256" r:id="rId11"/>
    <p:sldId id="257" r:id="rId12"/>
    <p:sldId id="258" r:id="rId13"/>
    <p:sldId id="269" r:id="rId14"/>
    <p:sldId id="279" r:id="rId15"/>
    <p:sldId id="260" r:id="rId16"/>
    <p:sldId id="270" r:id="rId17"/>
    <p:sldId id="262" r:id="rId18"/>
    <p:sldId id="278" r:id="rId19"/>
    <p:sldId id="288" r:id="rId20"/>
    <p:sldId id="289" r:id="rId21"/>
    <p:sldId id="290" r:id="rId22"/>
    <p:sldId id="292" r:id="rId23"/>
    <p:sldId id="291" r:id="rId24"/>
    <p:sldId id="271" r:id="rId25"/>
    <p:sldId id="272" r:id="rId26"/>
    <p:sldId id="267" r:id="rId27"/>
    <p:sldId id="293" r:id="rId28"/>
    <p:sldId id="294" r:id="rId29"/>
    <p:sldId id="295" r:id="rId30"/>
    <p:sldId id="273" r:id="rId31"/>
    <p:sldId id="296" r:id="rId32"/>
    <p:sldId id="297" r:id="rId33"/>
    <p:sldId id="298" r:id="rId34"/>
    <p:sldId id="299" r:id="rId35"/>
    <p:sldId id="305" r:id="rId36"/>
    <p:sldId id="300" r:id="rId37"/>
    <p:sldId id="301" r:id="rId38"/>
    <p:sldId id="302" r:id="rId39"/>
    <p:sldId id="303" r:id="rId40"/>
    <p:sldId id="304" r:id="rId41"/>
    <p:sldId id="275" r:id="rId42"/>
    <p:sldId id="263" r:id="rId43"/>
    <p:sldId id="320" r:id="rId44"/>
    <p:sldId id="321" r:id="rId45"/>
    <p:sldId id="319" r:id="rId46"/>
    <p:sldId id="308" r:id="rId47"/>
    <p:sldId id="318" r:id="rId48"/>
    <p:sldId id="309" r:id="rId49"/>
    <p:sldId id="310" r:id="rId50"/>
    <p:sldId id="311" r:id="rId51"/>
    <p:sldId id="312" r:id="rId52"/>
    <p:sldId id="313" r:id="rId53"/>
    <p:sldId id="314" r:id="rId54"/>
    <p:sldId id="315" r:id="rId55"/>
    <p:sldId id="316" r:id="rId56"/>
    <p:sldId id="317" r:id="rId57"/>
    <p:sldId id="1134" r:id="rId58"/>
    <p:sldId id="1135" r:id="rId59"/>
    <p:sldId id="322" r:id="rId60"/>
    <p:sldId id="1143" r:id="rId61"/>
    <p:sldId id="1145" r:id="rId62"/>
    <p:sldId id="1136" r:id="rId63"/>
    <p:sldId id="1137" r:id="rId64"/>
    <p:sldId id="1138" r:id="rId65"/>
    <p:sldId id="1139" r:id="rId66"/>
    <p:sldId id="1140" r:id="rId67"/>
    <p:sldId id="1141" r:id="rId68"/>
    <p:sldId id="114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17" autoAdjust="0"/>
  </p:normalViewPr>
  <p:slideViewPr>
    <p:cSldViewPr snapToGrid="0">
      <p:cViewPr varScale="1">
        <p:scale>
          <a:sx n="66" d="100"/>
          <a:sy n="66"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C04F3-E4F0-4F68-8B78-6DC08C5B5997}" type="datetimeFigureOut">
              <a:rPr lang="en-IN" smtClean="0"/>
              <a:t>18-09-2023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9EC0B-E8FE-4786-A664-EB37ED899762}" type="slidenum">
              <a:rPr lang="en-IN" smtClean="0"/>
              <a:t>‹#›</a:t>
            </a:fld>
            <a:endParaRPr lang="en-IN"/>
          </a:p>
        </p:txBody>
      </p:sp>
    </p:spTree>
    <p:extLst>
      <p:ext uri="{BB962C8B-B14F-4D97-AF65-F5344CB8AC3E}">
        <p14:creationId xmlns:p14="http://schemas.microsoft.com/office/powerpoint/2010/main" val="3097329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C9EC0B-E8FE-4786-A664-EB37ED899762}" type="slidenum">
              <a:rPr lang="en-IN" smtClean="0"/>
              <a:t>21</a:t>
            </a:fld>
            <a:endParaRPr lang="en-IN"/>
          </a:p>
        </p:txBody>
      </p:sp>
    </p:spTree>
    <p:extLst>
      <p:ext uri="{BB962C8B-B14F-4D97-AF65-F5344CB8AC3E}">
        <p14:creationId xmlns:p14="http://schemas.microsoft.com/office/powerpoint/2010/main" val="418288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C9EC0B-E8FE-4786-A664-EB37ED899762}" type="slidenum">
              <a:rPr lang="en-IN" smtClean="0"/>
              <a:t>22</a:t>
            </a:fld>
            <a:endParaRPr lang="en-IN"/>
          </a:p>
        </p:txBody>
      </p:sp>
    </p:spTree>
    <p:extLst>
      <p:ext uri="{BB962C8B-B14F-4D97-AF65-F5344CB8AC3E}">
        <p14:creationId xmlns:p14="http://schemas.microsoft.com/office/powerpoint/2010/main" val="344840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xmlns="" id="{FFEA1041-2F47-F7C5-B996-07C223ACCE3D}"/>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1A0877A-7496-4B55-8E92-AC70AF6789F3}" type="slidenum">
              <a:rPr lang="en-US" altLang="en-US" sz="1200">
                <a:latin typeface="Times New Roman" panose="02020603050405020304" pitchFamily="18" charset="0"/>
              </a:rPr>
              <a:pPr algn="r"/>
              <a:t>57</a:t>
            </a:fld>
            <a:endParaRPr lang="en-US" altLang="en-US" sz="1200">
              <a:latin typeface="Times New Roman" panose="02020603050405020304" pitchFamily="18" charset="0"/>
            </a:endParaRPr>
          </a:p>
        </p:txBody>
      </p:sp>
      <p:sp>
        <p:nvSpPr>
          <p:cNvPr id="94211" name="Rectangle 2">
            <a:extLst>
              <a:ext uri="{FF2B5EF4-FFF2-40B4-BE49-F238E27FC236}">
                <a16:creationId xmlns:a16="http://schemas.microsoft.com/office/drawing/2014/main" xmlns="" id="{E18A35B7-D579-EC3E-32A3-052875072F32}"/>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xmlns="" id="{37CFAEA3-0317-437B-B4AC-C987FA360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Tree>
    <p:extLst>
      <p:ext uri="{BB962C8B-B14F-4D97-AF65-F5344CB8AC3E}">
        <p14:creationId xmlns:p14="http://schemas.microsoft.com/office/powerpoint/2010/main" val="3256318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55A1E-BC28-2866-6DDA-D72A16EE11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A0807F9-EB07-2277-B227-FD82D2749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B2AFF79-61E7-C4AB-72DF-C4EEE740C9F3}"/>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048E3E2B-542D-72CE-A79F-5ABC65818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D004670-BC64-135E-7BD1-0FF6D0166199}"/>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279590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9D96B3-C216-3689-8938-B7993DD550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5A92903-E022-BAB5-354F-47441F9E24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69E5E5A-FE4D-F864-3492-C187F962EC37}"/>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6B0A54AF-6A66-8E18-4EA7-55C23294BD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D655CC8-79F1-CE03-7E79-6DCDC31A6BE6}"/>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337561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6AEBFC1-74A0-0BCB-2753-17E3F84B00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5AB8914-6E25-A5DE-C691-B50FFA583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51D4F10-1F07-197C-115B-86D17590DD32}"/>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9DEEFB8E-C510-3038-1109-493F94ED2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728206E-9BE7-A215-8C3B-FC74B145B6E8}"/>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388512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99B3EF-C685-305F-DD4E-5746B3C8D0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38908AC-2344-FE3A-460E-2C0A57382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C8D2EC0-3759-4C98-A759-F96A6296709A}"/>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45E3A314-7840-7AA6-0CC8-27ED31B1BF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A8AFA9A-1624-6876-F3C4-40E37146ED5B}"/>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1789894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FFA89-5F05-BF93-AE25-9756AA4D6D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78ACBF4-BFAE-A595-4BBD-BF1C7F0C0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E15BBDC-121A-9B77-01D2-ABC7E60FBA4A}"/>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C7C7E4AA-8859-CD2B-00D2-8A378C93A0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9D9EDCE-A4C5-0EDD-3340-176F596F623A}"/>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77621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6FED3C-8947-BF59-226C-96B8BCCDC8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3B16C26-311E-F0F0-10BB-ECB4AE674E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7C44295-23F9-6A68-C6F1-8963C47C1A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E90F959-D775-6324-4943-3C5889EAE848}"/>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6" name="Footer Placeholder 5">
            <a:extLst>
              <a:ext uri="{FF2B5EF4-FFF2-40B4-BE49-F238E27FC236}">
                <a16:creationId xmlns:a16="http://schemas.microsoft.com/office/drawing/2014/main" xmlns="" id="{2473C8B6-D3F5-9351-AB01-70B52245A7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3B9956B-D6A8-DFF5-DE6D-E354960226AF}"/>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147400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47FFB3-05DC-C642-9A70-DDA2928553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102F412-CAD3-8939-4A34-AA0E292603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4D0FCC5-B087-F206-84BB-75C9272A63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5C6443F-9FF5-CA42-215A-661D853EC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E6797A6-DC87-67C7-CFB6-173AD0488E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14DF3DE-C22F-D322-6CB9-E7F6D722B12A}"/>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8" name="Footer Placeholder 7">
            <a:extLst>
              <a:ext uri="{FF2B5EF4-FFF2-40B4-BE49-F238E27FC236}">
                <a16:creationId xmlns:a16="http://schemas.microsoft.com/office/drawing/2014/main" xmlns="" id="{2A645D8D-D056-FF93-CD67-72AD3DD712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70295DA9-F161-44C6-18F1-8DE2D69A5BBE}"/>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304695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F34691-F11C-8BE3-522D-1AE7FB5AAB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C853A19-D0B8-154E-092A-F547310B2E61}"/>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4" name="Footer Placeholder 3">
            <a:extLst>
              <a:ext uri="{FF2B5EF4-FFF2-40B4-BE49-F238E27FC236}">
                <a16:creationId xmlns:a16="http://schemas.microsoft.com/office/drawing/2014/main" xmlns="" id="{EBE8D645-D0E7-54A8-B294-E7FA9FFB38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3DD3F5F9-3895-7828-F3EA-4FFFEA01AD22}"/>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146461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BF92923-3158-CC4C-469D-AE63B68DC9E7}"/>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3" name="Footer Placeholder 2">
            <a:extLst>
              <a:ext uri="{FF2B5EF4-FFF2-40B4-BE49-F238E27FC236}">
                <a16:creationId xmlns:a16="http://schemas.microsoft.com/office/drawing/2014/main" xmlns="" id="{AECF6188-DD7B-8B7C-87C2-1FC32B2781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B5E20CF-48E2-B945-0920-B3175DC16911}"/>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3434782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93C00-13D1-4F2F-4A15-96888B6A21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228FB35-B28B-A77C-A0C8-03849FBEE6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BE6824F-EEEA-1BB0-ED5B-155783638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5DFB7F0-54B2-6505-CFE3-2DA30281146E}"/>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6" name="Footer Placeholder 5">
            <a:extLst>
              <a:ext uri="{FF2B5EF4-FFF2-40B4-BE49-F238E27FC236}">
                <a16:creationId xmlns:a16="http://schemas.microsoft.com/office/drawing/2014/main" xmlns="" id="{14EBC95E-EAB2-02BE-3DAC-F879EC5F2D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25091D4-4949-1623-8DAE-8BA8E214E671}"/>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219287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75F33-DAFC-55CE-7037-DB0A58567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3615DAC-3CDD-F5D7-6CEB-1AC1CD44A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51A4ABF7-F888-12EB-EE18-73B7DD761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F1B51CE-D068-A525-B27F-F5FA4C906326}"/>
              </a:ext>
            </a:extLst>
          </p:cNvPr>
          <p:cNvSpPr>
            <a:spLocks noGrp="1"/>
          </p:cNvSpPr>
          <p:nvPr>
            <p:ph type="dt" sz="half" idx="10"/>
          </p:nvPr>
        </p:nvSpPr>
        <p:spPr/>
        <p:txBody>
          <a:bodyPr/>
          <a:lstStyle/>
          <a:p>
            <a:fld id="{01A11A85-87D6-4E25-A2CE-D85AB0CD9E14}" type="datetimeFigureOut">
              <a:rPr lang="en-IN" smtClean="0"/>
              <a:t>18-09-2023</a:t>
            </a:fld>
            <a:endParaRPr lang="en-IN"/>
          </a:p>
        </p:txBody>
      </p:sp>
      <p:sp>
        <p:nvSpPr>
          <p:cNvPr id="6" name="Footer Placeholder 5">
            <a:extLst>
              <a:ext uri="{FF2B5EF4-FFF2-40B4-BE49-F238E27FC236}">
                <a16:creationId xmlns:a16="http://schemas.microsoft.com/office/drawing/2014/main" xmlns="" id="{A1A71BD2-8A86-0B30-7352-CB5B0B0D72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2AD2C9A-007B-CE88-F159-8799C66FDD63}"/>
              </a:ext>
            </a:extLst>
          </p:cNvPr>
          <p:cNvSpPr>
            <a:spLocks noGrp="1"/>
          </p:cNvSpPr>
          <p:nvPr>
            <p:ph type="sldNum" sz="quarter" idx="12"/>
          </p:nvPr>
        </p:nvSpPr>
        <p:spPr/>
        <p:txBody>
          <a:bodyPr/>
          <a:lstStyle/>
          <a:p>
            <a:fld id="{4B2DBC5F-312E-4F6B-87A2-C22E9651ABA8}" type="slidenum">
              <a:rPr lang="en-IN" smtClean="0"/>
              <a:t>‹#›</a:t>
            </a:fld>
            <a:endParaRPr lang="en-IN"/>
          </a:p>
        </p:txBody>
      </p:sp>
    </p:spTree>
    <p:extLst>
      <p:ext uri="{BB962C8B-B14F-4D97-AF65-F5344CB8AC3E}">
        <p14:creationId xmlns:p14="http://schemas.microsoft.com/office/powerpoint/2010/main" val="2563440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A7A0C3A-2AA9-FD81-AD04-71B7697A97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34E5C58-E9B3-3B7C-22EC-76AA7D30F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5F154EA-4655-446F-E773-1BB4B99A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1A85-87D6-4E25-A2CE-D85AB0CD9E14}" type="datetimeFigureOut">
              <a:rPr lang="en-IN" smtClean="0"/>
              <a:t>18-09-2023</a:t>
            </a:fld>
            <a:endParaRPr lang="en-IN"/>
          </a:p>
        </p:txBody>
      </p:sp>
      <p:sp>
        <p:nvSpPr>
          <p:cNvPr id="5" name="Footer Placeholder 4">
            <a:extLst>
              <a:ext uri="{FF2B5EF4-FFF2-40B4-BE49-F238E27FC236}">
                <a16:creationId xmlns:a16="http://schemas.microsoft.com/office/drawing/2014/main" xmlns="" id="{140C24D1-AFFB-B11E-E63D-F856C02E1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CAC22FF-686B-5944-7305-27A4F9834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DBC5F-312E-4F6B-87A2-C22E9651ABA8}" type="slidenum">
              <a:rPr lang="en-IN" smtClean="0"/>
              <a:t>‹#›</a:t>
            </a:fld>
            <a:endParaRPr lang="en-IN"/>
          </a:p>
        </p:txBody>
      </p:sp>
    </p:spTree>
    <p:extLst>
      <p:ext uri="{BB962C8B-B14F-4D97-AF65-F5344CB8AC3E}">
        <p14:creationId xmlns:p14="http://schemas.microsoft.com/office/powerpoint/2010/main" val="3474649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D95E9BC-404F-EBCA-594D-CE101BB45497}"/>
              </a:ext>
            </a:extLst>
          </p:cNvPr>
          <p:cNvSpPr txBox="1"/>
          <p:nvPr/>
        </p:nvSpPr>
        <p:spPr>
          <a:xfrm>
            <a:off x="207818" y="322372"/>
            <a:ext cx="10902633" cy="6047809"/>
          </a:xfrm>
          <a:prstGeom prst="rect">
            <a:avLst/>
          </a:prstGeom>
          <a:noFill/>
        </p:spPr>
        <p:txBody>
          <a:bodyPr wrap="square">
            <a:spAutoFit/>
          </a:bodyPr>
          <a:lstStyle/>
          <a:p>
            <a:pPr algn="ctr">
              <a:lnSpc>
                <a:spcPct val="150000"/>
              </a:lnSpc>
            </a:pPr>
            <a:r>
              <a:rPr lang="en-US" sz="2400" b="1" dirty="0"/>
              <a:t>Data Preprocessing</a:t>
            </a:r>
          </a:p>
          <a:p>
            <a:pPr algn="just">
              <a:lnSpc>
                <a:spcPct val="150000"/>
              </a:lnSpc>
            </a:pPr>
            <a:r>
              <a:rPr lang="en-US" dirty="0"/>
              <a:t>Data preprocessing is the process of transforming raw data into an understandable format. It is also an important step in data mining as we cannot work with raw data. The quality of the data should be checked before applying machine learning or data mining algorithms.</a:t>
            </a:r>
          </a:p>
          <a:p>
            <a:pPr algn="just">
              <a:lnSpc>
                <a:spcPct val="150000"/>
              </a:lnSpc>
            </a:pPr>
            <a:endParaRPr lang="en-US" dirty="0"/>
          </a:p>
          <a:p>
            <a:pPr algn="just">
              <a:lnSpc>
                <a:spcPct val="150000"/>
              </a:lnSpc>
            </a:pPr>
            <a:r>
              <a:rPr lang="en-US" sz="2400" b="1" dirty="0"/>
              <a:t>Why is Data Preprocessing Important?</a:t>
            </a:r>
          </a:p>
          <a:p>
            <a:pPr algn="just">
              <a:lnSpc>
                <a:spcPct val="150000"/>
              </a:lnSpc>
            </a:pPr>
            <a:r>
              <a:rPr lang="en-US" dirty="0"/>
              <a:t>Preprocessing of data is mainly to check the data quality. The quality can be checked by the following:</a:t>
            </a:r>
          </a:p>
          <a:p>
            <a:pPr marL="285750" indent="-285750" algn="just">
              <a:lnSpc>
                <a:spcPct val="150000"/>
              </a:lnSpc>
              <a:buFont typeface="Arial" panose="020B0604020202020204" pitchFamily="34" charset="0"/>
              <a:buChar char="•"/>
            </a:pPr>
            <a:r>
              <a:rPr lang="en-US" dirty="0"/>
              <a:t>Accuracy: To check whether the data entered is correct or not.</a:t>
            </a:r>
          </a:p>
          <a:p>
            <a:pPr marL="285750" indent="-285750" algn="just">
              <a:lnSpc>
                <a:spcPct val="150000"/>
              </a:lnSpc>
              <a:buFont typeface="Arial" panose="020B0604020202020204" pitchFamily="34" charset="0"/>
              <a:buChar char="•"/>
            </a:pPr>
            <a:r>
              <a:rPr lang="en-US" dirty="0"/>
              <a:t>Completeness: To check whether the data is available or not recorded.</a:t>
            </a:r>
          </a:p>
          <a:p>
            <a:pPr marL="285750" indent="-285750" algn="just">
              <a:lnSpc>
                <a:spcPct val="150000"/>
              </a:lnSpc>
              <a:buFont typeface="Arial" panose="020B0604020202020204" pitchFamily="34" charset="0"/>
              <a:buChar char="•"/>
            </a:pPr>
            <a:r>
              <a:rPr lang="en-US" dirty="0"/>
              <a:t>Consistency: To check whether the same data is kept in all the places that do or do not match.</a:t>
            </a:r>
          </a:p>
          <a:p>
            <a:pPr marL="285750" indent="-285750" algn="just">
              <a:lnSpc>
                <a:spcPct val="150000"/>
              </a:lnSpc>
              <a:buFont typeface="Arial" panose="020B0604020202020204" pitchFamily="34" charset="0"/>
              <a:buChar char="•"/>
            </a:pPr>
            <a:r>
              <a:rPr lang="en-US" dirty="0"/>
              <a:t>Timeliness: The data should be updated correctly.</a:t>
            </a:r>
          </a:p>
          <a:p>
            <a:pPr marL="285750" indent="-285750" algn="just">
              <a:lnSpc>
                <a:spcPct val="150000"/>
              </a:lnSpc>
              <a:buFont typeface="Arial" panose="020B0604020202020204" pitchFamily="34" charset="0"/>
              <a:buChar char="•"/>
            </a:pPr>
            <a:r>
              <a:rPr lang="en-US" dirty="0"/>
              <a:t>Believability: The data should be trustable.</a:t>
            </a:r>
          </a:p>
          <a:p>
            <a:pPr marL="285750" indent="-285750" algn="just">
              <a:lnSpc>
                <a:spcPct val="150000"/>
              </a:lnSpc>
              <a:buFont typeface="Arial" panose="020B0604020202020204" pitchFamily="34" charset="0"/>
              <a:buChar char="•"/>
            </a:pPr>
            <a:r>
              <a:rPr lang="en-US" dirty="0"/>
              <a:t>Interpretability: The understandability of the data.</a:t>
            </a:r>
          </a:p>
          <a:p>
            <a:endParaRPr lang="en-US" dirty="0"/>
          </a:p>
        </p:txBody>
      </p:sp>
    </p:spTree>
    <p:extLst>
      <p:ext uri="{BB962C8B-B14F-4D97-AF65-F5344CB8AC3E}">
        <p14:creationId xmlns:p14="http://schemas.microsoft.com/office/powerpoint/2010/main" val="374922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0C92BEB-D4A3-673D-7BD3-A8DB4FC5F8CF}"/>
              </a:ext>
            </a:extLst>
          </p:cNvPr>
          <p:cNvSpPr txBox="1"/>
          <p:nvPr/>
        </p:nvSpPr>
        <p:spPr>
          <a:xfrm>
            <a:off x="393289" y="254394"/>
            <a:ext cx="11621729" cy="1661993"/>
          </a:xfrm>
          <a:prstGeom prst="rect">
            <a:avLst/>
          </a:prstGeom>
          <a:noFill/>
        </p:spPr>
        <p:txBody>
          <a:bodyPr wrap="square">
            <a:spAutoFit/>
          </a:bodyPr>
          <a:lstStyle/>
          <a:p>
            <a:pPr algn="ctr"/>
            <a:r>
              <a:rPr lang="en-US" sz="2400" b="1" dirty="0"/>
              <a:t>Preprocessing in Data Mining: </a:t>
            </a:r>
          </a:p>
          <a:p>
            <a:pPr algn="ctr"/>
            <a:endParaRPr lang="en-US" sz="2400" b="1" dirty="0"/>
          </a:p>
          <a:p>
            <a:r>
              <a:rPr lang="en-US" dirty="0"/>
              <a:t>Data preprocessing is a data mining technique which is used to transform the raw data in a useful and efficient format. </a:t>
            </a:r>
          </a:p>
          <a:p>
            <a:endParaRPr lang="en-US" dirty="0"/>
          </a:p>
          <a:p>
            <a:r>
              <a:rPr lang="en-US" dirty="0"/>
              <a:t> </a:t>
            </a:r>
            <a:endParaRPr lang="en-IN" dirty="0"/>
          </a:p>
        </p:txBody>
      </p:sp>
      <p:pic>
        <p:nvPicPr>
          <p:cNvPr id="6" name="Picture 5">
            <a:extLst>
              <a:ext uri="{FF2B5EF4-FFF2-40B4-BE49-F238E27FC236}">
                <a16:creationId xmlns:a16="http://schemas.microsoft.com/office/drawing/2014/main" xmlns="" id="{04095354-D44B-E193-BB21-168C70E0DED6}"/>
              </a:ext>
            </a:extLst>
          </p:cNvPr>
          <p:cNvPicPr>
            <a:picLocks noChangeAspect="1"/>
          </p:cNvPicPr>
          <p:nvPr/>
        </p:nvPicPr>
        <p:blipFill>
          <a:blip r:embed="rId2"/>
          <a:stretch>
            <a:fillRect/>
          </a:stretch>
        </p:blipFill>
        <p:spPr>
          <a:xfrm>
            <a:off x="1332383" y="1729304"/>
            <a:ext cx="9045677" cy="4661105"/>
          </a:xfrm>
          <a:prstGeom prst="rect">
            <a:avLst/>
          </a:prstGeom>
        </p:spPr>
      </p:pic>
    </p:spTree>
    <p:extLst>
      <p:ext uri="{BB962C8B-B14F-4D97-AF65-F5344CB8AC3E}">
        <p14:creationId xmlns:p14="http://schemas.microsoft.com/office/powerpoint/2010/main" val="291176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DCB8E-44B9-F46C-DDC1-A388FEA08D65}"/>
              </a:ext>
            </a:extLst>
          </p:cNvPr>
          <p:cNvSpPr>
            <a:spLocks noGrp="1"/>
          </p:cNvSpPr>
          <p:nvPr>
            <p:ph type="title"/>
          </p:nvPr>
        </p:nvSpPr>
        <p:spPr>
          <a:xfrm>
            <a:off x="1133168" y="302780"/>
            <a:ext cx="10515600" cy="1325563"/>
          </a:xfrm>
        </p:spPr>
        <p:txBody>
          <a:bodyPr/>
          <a:lstStyle/>
          <a:p>
            <a:r>
              <a:rPr lang="en-US" dirty="0"/>
              <a:t>Data Preprocessing Steps</a:t>
            </a:r>
            <a:endParaRPr lang="en-IN" dirty="0"/>
          </a:p>
        </p:txBody>
      </p:sp>
      <p:sp>
        <p:nvSpPr>
          <p:cNvPr id="4" name="TextBox 3">
            <a:extLst>
              <a:ext uri="{FF2B5EF4-FFF2-40B4-BE49-F238E27FC236}">
                <a16:creationId xmlns:a16="http://schemas.microsoft.com/office/drawing/2014/main" xmlns="" id="{9F83CE96-DE5F-5A49-3318-AB0AB26920F0}"/>
              </a:ext>
            </a:extLst>
          </p:cNvPr>
          <p:cNvSpPr txBox="1"/>
          <p:nvPr/>
        </p:nvSpPr>
        <p:spPr>
          <a:xfrm>
            <a:off x="302342" y="1310654"/>
            <a:ext cx="10756490" cy="50353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Data Cleaning: This involves identifying and correcting errors or inconsistencies in the data, such as missing values, outliers, and duplicates. Various techniques can be used for data cleaning, such as imputation, removal, and transformation.</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t>Data Integration: This involves combining data from multiple sources to create a unified dataset. Data integration can be challenging as it requires handling data with different formats, structures, and semantics. Techniques such as record linkage and data fusion can be used for data integration.</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t>Data Transformation: This involves converting the data into a suitable format for analysis. Common techniques used in data transformation include normalization, standardization, and discretization. Normalization is used to scale the data to a common range, while standardization is used to transform the data to have zero mean and unit variance. Discretization is used to convert continuous data into discrete categories.</a:t>
            </a:r>
            <a:endParaRPr lang="en-IN" dirty="0"/>
          </a:p>
        </p:txBody>
      </p:sp>
    </p:spTree>
    <p:extLst>
      <p:ext uri="{BB962C8B-B14F-4D97-AF65-F5344CB8AC3E}">
        <p14:creationId xmlns:p14="http://schemas.microsoft.com/office/powerpoint/2010/main" val="3187193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E329D56-AE61-CC6E-89A0-E753A29B7CB1}"/>
              </a:ext>
            </a:extLst>
          </p:cNvPr>
          <p:cNvSpPr txBox="1"/>
          <p:nvPr/>
        </p:nvSpPr>
        <p:spPr>
          <a:xfrm>
            <a:off x="403122" y="551563"/>
            <a:ext cx="11336593" cy="54508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Data Reduction: This involves reducing the size of the dataset while preserving the important information. Data reduction can be achieved through techniques such as feature selection and feature extraction. Feature selection involves selecting a subset of relevant features from the dataset, while feature extraction involves transforming the data into a lower-dimensional space while preserving the important information.</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t>Data Discretization: This involves dividing continuous data into discrete categories or intervals. Discretization is often used in data mining and machine learning algorithms that require categorical data. Discretization can be achieved through techniques such as equal width binning, equal frequency binning, and clustering.</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t>Data Normalization: This involves scaling the data to a common range, such as between 0 and 1 or -1 and 1. Normalization is often used to handle data with different units and scales. Common normalization techniques include min-max normalization, z-score normalization, and decimal scaling.</a:t>
            </a:r>
            <a:endParaRPr lang="en-IN" dirty="0"/>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192727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1834E5-C3A3-A013-C9BE-9163970F737A}"/>
              </a:ext>
            </a:extLst>
          </p:cNvPr>
          <p:cNvSpPr>
            <a:spLocks noGrp="1"/>
          </p:cNvSpPr>
          <p:nvPr>
            <p:ph type="title"/>
          </p:nvPr>
        </p:nvSpPr>
        <p:spPr>
          <a:xfrm>
            <a:off x="838200" y="2547216"/>
            <a:ext cx="10515600" cy="1325563"/>
          </a:xfrm>
        </p:spPr>
        <p:txBody>
          <a:bodyPr/>
          <a:lstStyle/>
          <a:p>
            <a:pPr algn="ctr"/>
            <a:r>
              <a:rPr lang="en-US" b="1" dirty="0"/>
              <a:t>Data Cleaning</a:t>
            </a:r>
            <a:endParaRPr lang="en-IN" b="1" dirty="0"/>
          </a:p>
        </p:txBody>
      </p:sp>
    </p:spTree>
    <p:extLst>
      <p:ext uri="{BB962C8B-B14F-4D97-AF65-F5344CB8AC3E}">
        <p14:creationId xmlns:p14="http://schemas.microsoft.com/office/powerpoint/2010/main" val="282731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90CAF82-75CF-283F-E2C0-9E0DC7B90ACF}"/>
              </a:ext>
            </a:extLst>
          </p:cNvPr>
          <p:cNvPicPr>
            <a:picLocks noChangeAspect="1"/>
          </p:cNvPicPr>
          <p:nvPr/>
        </p:nvPicPr>
        <p:blipFill rotWithShape="1">
          <a:blip r:embed="rId2"/>
          <a:srcRect l="3819" t="39091" r="38984" b="14546"/>
          <a:stretch/>
        </p:blipFill>
        <p:spPr>
          <a:xfrm>
            <a:off x="467591" y="685800"/>
            <a:ext cx="10411691" cy="5174673"/>
          </a:xfrm>
          <a:prstGeom prst="rect">
            <a:avLst/>
          </a:prstGeom>
        </p:spPr>
      </p:pic>
    </p:spTree>
    <p:extLst>
      <p:ext uri="{BB962C8B-B14F-4D97-AF65-F5344CB8AC3E}">
        <p14:creationId xmlns:p14="http://schemas.microsoft.com/office/powerpoint/2010/main" val="242531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286E2FB-BB47-5E6C-F072-443996C64678}"/>
              </a:ext>
            </a:extLst>
          </p:cNvPr>
          <p:cNvSpPr txBox="1"/>
          <p:nvPr/>
        </p:nvSpPr>
        <p:spPr>
          <a:xfrm>
            <a:off x="471948" y="764595"/>
            <a:ext cx="11248104" cy="4204356"/>
          </a:xfrm>
          <a:prstGeom prst="rect">
            <a:avLst/>
          </a:prstGeom>
          <a:noFill/>
        </p:spPr>
        <p:txBody>
          <a:bodyPr wrap="square">
            <a:spAutoFit/>
          </a:bodyPr>
          <a:lstStyle/>
          <a:p>
            <a:pPr>
              <a:lnSpc>
                <a:spcPct val="150000"/>
              </a:lnSpc>
            </a:pPr>
            <a:r>
              <a:rPr lang="en-US" dirty="0"/>
              <a:t>1. Data Cleaning: </a:t>
            </a:r>
          </a:p>
          <a:p>
            <a:pPr>
              <a:lnSpc>
                <a:spcPct val="150000"/>
              </a:lnSpc>
            </a:pPr>
            <a:r>
              <a:rPr lang="en-US" dirty="0"/>
              <a:t>The data can have many irrelevant and missing parts. To handle this part, data cleaning is done. It involves handling of missing data, noisy data etc. </a:t>
            </a:r>
          </a:p>
          <a:p>
            <a:pPr>
              <a:lnSpc>
                <a:spcPct val="150000"/>
              </a:lnSpc>
            </a:pPr>
            <a:r>
              <a:rPr lang="en-US" dirty="0"/>
              <a:t> </a:t>
            </a:r>
          </a:p>
          <a:p>
            <a:pPr>
              <a:lnSpc>
                <a:spcPct val="150000"/>
              </a:lnSpc>
            </a:pPr>
            <a:r>
              <a:rPr lang="en-US" dirty="0"/>
              <a:t>(a). Missing Data: </a:t>
            </a:r>
          </a:p>
          <a:p>
            <a:pPr>
              <a:lnSpc>
                <a:spcPct val="150000"/>
              </a:lnSpc>
            </a:pPr>
            <a:r>
              <a:rPr lang="en-US" dirty="0"/>
              <a:t>This situation arises when some data is missing in the data. It can be handled in various ways.  Some of them are: </a:t>
            </a:r>
          </a:p>
          <a:p>
            <a:pPr>
              <a:lnSpc>
                <a:spcPct val="150000"/>
              </a:lnSpc>
            </a:pPr>
            <a:endParaRPr lang="en-US" dirty="0"/>
          </a:p>
          <a:p>
            <a:pPr>
              <a:lnSpc>
                <a:spcPct val="150000"/>
              </a:lnSpc>
            </a:pPr>
            <a:r>
              <a:rPr lang="en-US" b="1" dirty="0"/>
              <a:t>Ignore the tuples: </a:t>
            </a:r>
          </a:p>
          <a:p>
            <a:pPr marL="285750" indent="-285750">
              <a:lnSpc>
                <a:spcPct val="150000"/>
              </a:lnSpc>
              <a:buFont typeface="Arial" panose="020B0604020202020204" pitchFamily="34" charset="0"/>
              <a:buChar char="•"/>
            </a:pPr>
            <a:r>
              <a:rPr lang="en-US" dirty="0"/>
              <a:t>This approach is suitable only when the dataset we have is quite large and multiple values are missing within a tuple. </a:t>
            </a:r>
          </a:p>
        </p:txBody>
      </p:sp>
    </p:spTree>
    <p:extLst>
      <p:ext uri="{BB962C8B-B14F-4D97-AF65-F5344CB8AC3E}">
        <p14:creationId xmlns:p14="http://schemas.microsoft.com/office/powerpoint/2010/main" val="284896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BD3637A-0EBA-EB9A-B38E-544DC3FEF0C0}"/>
              </a:ext>
            </a:extLst>
          </p:cNvPr>
          <p:cNvSpPr txBox="1"/>
          <p:nvPr/>
        </p:nvSpPr>
        <p:spPr>
          <a:xfrm>
            <a:off x="509155" y="495825"/>
            <a:ext cx="8632247" cy="5035353"/>
          </a:xfrm>
          <a:prstGeom prst="rect">
            <a:avLst/>
          </a:prstGeom>
          <a:noFill/>
        </p:spPr>
        <p:txBody>
          <a:bodyPr wrap="square">
            <a:spAutoFit/>
          </a:bodyPr>
          <a:lstStyle/>
          <a:p>
            <a:pPr>
              <a:lnSpc>
                <a:spcPct val="150000"/>
              </a:lnSpc>
            </a:pPr>
            <a:r>
              <a:rPr lang="en-US" dirty="0"/>
              <a:t> </a:t>
            </a:r>
            <a:r>
              <a:rPr lang="en-US" b="1" dirty="0"/>
              <a:t>Fill the Missing values: </a:t>
            </a:r>
          </a:p>
          <a:p>
            <a:pPr marL="285750" indent="-285750">
              <a:lnSpc>
                <a:spcPct val="150000"/>
              </a:lnSpc>
              <a:buFont typeface="Arial" panose="020B0604020202020204" pitchFamily="34" charset="0"/>
              <a:buChar char="•"/>
            </a:pPr>
            <a:r>
              <a:rPr lang="en-US" dirty="0"/>
              <a:t>There are various ways to do this task. You can choose to fill the missing values manually, by attribute mean or the most probable value. </a:t>
            </a:r>
          </a:p>
          <a:p>
            <a:pPr marL="285750" indent="-285750">
              <a:lnSpc>
                <a:spcPct val="150000"/>
              </a:lnSpc>
              <a:buFont typeface="Arial" panose="020B0604020202020204" pitchFamily="34" charset="0"/>
              <a:buChar char="•"/>
            </a:pPr>
            <a:r>
              <a:rPr lang="en-US" dirty="0"/>
              <a:t>Standard values like “Not Available” or “NA” can be used to replace the missing values.</a:t>
            </a:r>
          </a:p>
          <a:p>
            <a:pPr marL="285750" indent="-285750">
              <a:lnSpc>
                <a:spcPct val="150000"/>
              </a:lnSpc>
              <a:buFont typeface="Arial" panose="020B0604020202020204" pitchFamily="34" charset="0"/>
              <a:buChar char="•"/>
            </a:pPr>
            <a:r>
              <a:rPr lang="en-US" dirty="0"/>
              <a:t>Missing values can also be filled manually, but it is not recommended when that dataset is big.</a:t>
            </a:r>
          </a:p>
          <a:p>
            <a:pPr marL="285750" indent="-285750">
              <a:lnSpc>
                <a:spcPct val="150000"/>
              </a:lnSpc>
              <a:buFont typeface="Arial" panose="020B0604020202020204" pitchFamily="34" charset="0"/>
              <a:buChar char="•"/>
            </a:pPr>
            <a:r>
              <a:rPr lang="en-US" dirty="0"/>
              <a:t>The attribute’s mean value can be used to replace the missing value when the data is normally distributed</a:t>
            </a:r>
          </a:p>
          <a:p>
            <a:pPr marL="285750" indent="-285750">
              <a:lnSpc>
                <a:spcPct val="150000"/>
              </a:lnSpc>
              <a:buFont typeface="Arial" panose="020B0604020202020204" pitchFamily="34" charset="0"/>
              <a:buChar char="•"/>
            </a:pPr>
            <a:r>
              <a:rPr lang="en-US" dirty="0"/>
              <a:t>wherein in the case of non-normal distribution median value of the attribute can be used.</a:t>
            </a:r>
          </a:p>
          <a:p>
            <a:pPr marL="285750" indent="-285750">
              <a:lnSpc>
                <a:spcPct val="150000"/>
              </a:lnSpc>
              <a:buFont typeface="Arial" panose="020B0604020202020204" pitchFamily="34" charset="0"/>
              <a:buChar char="•"/>
            </a:pPr>
            <a:r>
              <a:rPr lang="en-US" dirty="0"/>
              <a:t>While using regression or decision tree algorithms, the missing value can be replaced by the most probable value.</a:t>
            </a:r>
            <a:endParaRPr lang="en-IN" dirty="0"/>
          </a:p>
        </p:txBody>
      </p:sp>
    </p:spTree>
    <p:extLst>
      <p:ext uri="{BB962C8B-B14F-4D97-AF65-F5344CB8AC3E}">
        <p14:creationId xmlns:p14="http://schemas.microsoft.com/office/powerpoint/2010/main" val="341837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15E7FE2-C150-A6E0-0B75-55D34EAD18DD}"/>
              </a:ext>
            </a:extLst>
          </p:cNvPr>
          <p:cNvSpPr txBox="1"/>
          <p:nvPr/>
        </p:nvSpPr>
        <p:spPr>
          <a:xfrm>
            <a:off x="499545" y="274111"/>
            <a:ext cx="11304528" cy="6463308"/>
          </a:xfrm>
          <a:prstGeom prst="rect">
            <a:avLst/>
          </a:prstGeom>
          <a:noFill/>
        </p:spPr>
        <p:txBody>
          <a:bodyPr wrap="square">
            <a:spAutoFit/>
          </a:bodyPr>
          <a:lstStyle/>
          <a:p>
            <a:pPr algn="just">
              <a:lnSpc>
                <a:spcPct val="150000"/>
              </a:lnSpc>
            </a:pPr>
            <a:r>
              <a:rPr lang="en-US" b="1" dirty="0"/>
              <a:t>b) Noisy Data: </a:t>
            </a:r>
          </a:p>
          <a:p>
            <a:pPr algn="just">
              <a:lnSpc>
                <a:spcPct val="150000"/>
              </a:lnSpc>
            </a:pPr>
            <a:r>
              <a:rPr lang="en-US" dirty="0"/>
              <a:t>Noisy data is a meaningless data that can’t be interpreted by machines. It can be generated due to faulty data collection, data entry errors etc. </a:t>
            </a:r>
          </a:p>
          <a:p>
            <a:pPr algn="just">
              <a:lnSpc>
                <a:spcPct val="150000"/>
              </a:lnSpc>
            </a:pPr>
            <a:endParaRPr lang="en-US" dirty="0"/>
          </a:p>
          <a:p>
            <a:pPr algn="just">
              <a:lnSpc>
                <a:spcPct val="150000"/>
              </a:lnSpc>
            </a:pPr>
            <a:r>
              <a:rPr lang="en-IN" b="1" dirty="0"/>
              <a:t>Remove duplicate or irrelevant observation</a:t>
            </a:r>
          </a:p>
          <a:p>
            <a:pPr algn="just">
              <a:lnSpc>
                <a:spcPct val="150000"/>
              </a:lnSpc>
            </a:pPr>
            <a:r>
              <a:rPr lang="en-US" dirty="0"/>
              <a:t>Remove unwanted observations from your dataset, including duplicate observations or irrelevant observations. Duplicate observations will happen most often during data collection. When you combine data sets from multiple places, scrape data, or receive data from clients or multiple departments, there are opportunities to create duplicate data. De-duplication is one of the largest areas to be considered in this process. Irrelevant observations are when you notice observations that do not fit into the specific problem you are trying to analyze.</a:t>
            </a:r>
          </a:p>
          <a:p>
            <a:pPr algn="just">
              <a:lnSpc>
                <a:spcPct val="150000"/>
              </a:lnSpc>
            </a:pPr>
            <a:endParaRPr lang="en-US" dirty="0"/>
          </a:p>
          <a:p>
            <a:pPr algn="just">
              <a:lnSpc>
                <a:spcPct val="150000"/>
              </a:lnSpc>
            </a:pPr>
            <a:r>
              <a:rPr lang="en-US" dirty="0"/>
              <a:t>For example, if you want to analyze data regarding millennial customers, but your dataset includes older generations, you might remove those irrelevant observations. This can make analysis more efficient, minimize distraction from your primary target, and create a more manageable and performable dataset.</a:t>
            </a:r>
            <a:endParaRPr lang="en-IN" dirty="0"/>
          </a:p>
          <a:p>
            <a:endParaRPr lang="en-US" dirty="0"/>
          </a:p>
          <a:p>
            <a:r>
              <a:rPr lang="en-US" dirty="0"/>
              <a:t> </a:t>
            </a:r>
          </a:p>
        </p:txBody>
      </p:sp>
    </p:spTree>
    <p:extLst>
      <p:ext uri="{BB962C8B-B14F-4D97-AF65-F5344CB8AC3E}">
        <p14:creationId xmlns:p14="http://schemas.microsoft.com/office/powerpoint/2010/main" val="242969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19C46E7-B880-C57C-0E53-F84FD65CBEDA}"/>
              </a:ext>
            </a:extLst>
          </p:cNvPr>
          <p:cNvSpPr txBox="1"/>
          <p:nvPr/>
        </p:nvSpPr>
        <p:spPr>
          <a:xfrm>
            <a:off x="238991" y="128097"/>
            <a:ext cx="11617036" cy="4524315"/>
          </a:xfrm>
          <a:prstGeom prst="rect">
            <a:avLst/>
          </a:prstGeom>
          <a:noFill/>
        </p:spPr>
        <p:txBody>
          <a:bodyPr wrap="square">
            <a:spAutoFit/>
          </a:bodyPr>
          <a:lstStyle/>
          <a:p>
            <a:pPr algn="just">
              <a:lnSpc>
                <a:spcPct val="150000"/>
              </a:lnSpc>
            </a:pPr>
            <a:r>
              <a:rPr lang="en-US" dirty="0"/>
              <a:t>It can be handled in following ways : </a:t>
            </a:r>
          </a:p>
          <a:p>
            <a:pPr algn="just">
              <a:lnSpc>
                <a:spcPct val="150000"/>
              </a:lnSpc>
            </a:pPr>
            <a:endParaRPr lang="en-US" dirty="0"/>
          </a:p>
          <a:p>
            <a:pPr marL="342900" indent="-342900" algn="just">
              <a:lnSpc>
                <a:spcPct val="150000"/>
              </a:lnSpc>
              <a:buFont typeface="+mj-lt"/>
              <a:buAutoNum type="arabicPeriod"/>
            </a:pPr>
            <a:r>
              <a:rPr lang="en-US" b="1" dirty="0"/>
              <a:t>Binning Method: </a:t>
            </a:r>
          </a:p>
          <a:p>
            <a:pPr algn="just">
              <a:lnSpc>
                <a:spcPct val="150000"/>
              </a:lnSpc>
            </a:pPr>
            <a:r>
              <a:rPr lang="en-US" dirty="0"/>
              <a:t>This method is to smooth or handle noisy data. First, the data is sorted then, and then the sorted values are separated and stored in the form of bins. There are three methods for smoothing data in the bin. </a:t>
            </a:r>
          </a:p>
          <a:p>
            <a:pPr algn="just">
              <a:lnSpc>
                <a:spcPct val="150000"/>
              </a:lnSpc>
            </a:pPr>
            <a:endParaRPr lang="en-US" dirty="0"/>
          </a:p>
          <a:p>
            <a:pPr marL="285750" indent="-285750" algn="just">
              <a:lnSpc>
                <a:spcPct val="150000"/>
              </a:lnSpc>
              <a:buFont typeface="Arial" panose="020B0604020202020204" pitchFamily="34" charset="0"/>
              <a:buChar char="•"/>
            </a:pPr>
            <a:r>
              <a:rPr lang="en-US" dirty="0"/>
              <a:t>Smoothing by bin mean method: In this method, the values in the bin are replaced by the mean value of the bin; </a:t>
            </a:r>
          </a:p>
          <a:p>
            <a:pPr marL="285750" indent="-285750" algn="just">
              <a:lnSpc>
                <a:spcPct val="150000"/>
              </a:lnSpc>
              <a:buFont typeface="Arial" panose="020B0604020202020204" pitchFamily="34" charset="0"/>
              <a:buChar char="•"/>
            </a:pPr>
            <a:r>
              <a:rPr lang="en-US" dirty="0"/>
              <a:t>Smoothing by bin median: In this method, the values in the bin are replaced by the median value; </a:t>
            </a:r>
          </a:p>
          <a:p>
            <a:pPr marL="285750" indent="-285750" algn="just">
              <a:lnSpc>
                <a:spcPct val="150000"/>
              </a:lnSpc>
              <a:buFont typeface="Arial" panose="020B0604020202020204" pitchFamily="34" charset="0"/>
              <a:buChar char="•"/>
            </a:pPr>
            <a:r>
              <a:rPr lang="en-US" dirty="0"/>
              <a:t>Smoothing by bin boundary: In this method, the using minimum and maximum values of the bin values are taken, and the closest boundary value replaces the values.</a:t>
            </a:r>
          </a:p>
          <a:p>
            <a:endParaRPr lang="en-US" dirty="0"/>
          </a:p>
        </p:txBody>
      </p:sp>
    </p:spTree>
    <p:extLst>
      <p:ext uri="{BB962C8B-B14F-4D97-AF65-F5344CB8AC3E}">
        <p14:creationId xmlns:p14="http://schemas.microsoft.com/office/powerpoint/2010/main" val="234871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A62DA41-BCD9-51E3-6710-2E7D26D190B3}"/>
              </a:ext>
            </a:extLst>
          </p:cNvPr>
          <p:cNvSpPr txBox="1"/>
          <p:nvPr/>
        </p:nvSpPr>
        <p:spPr>
          <a:xfrm>
            <a:off x="771524" y="373164"/>
            <a:ext cx="10845511" cy="1295868"/>
          </a:xfrm>
          <a:prstGeom prst="rect">
            <a:avLst/>
          </a:prstGeom>
          <a:noFill/>
        </p:spPr>
        <p:txBody>
          <a:bodyPr wrap="square">
            <a:spAutoFit/>
          </a:bodyPr>
          <a:lstStyle/>
          <a:p>
            <a:pPr algn="just">
              <a:lnSpc>
                <a:spcPct val="150000"/>
              </a:lnSpc>
            </a:pPr>
            <a:r>
              <a:rPr lang="en-US" dirty="0"/>
              <a:t>Data Binning, Bucketing, or Discretization is a data smoothing and pre-processing method to group original continuous data into small, discrete bins, intervals, or categories. Each bin is considered separate so that a general value representing the whole bin can be calculated.</a:t>
            </a:r>
            <a:endParaRPr lang="en-IN" dirty="0"/>
          </a:p>
        </p:txBody>
      </p:sp>
      <p:pic>
        <p:nvPicPr>
          <p:cNvPr id="4" name="Picture 3">
            <a:extLst>
              <a:ext uri="{FF2B5EF4-FFF2-40B4-BE49-F238E27FC236}">
                <a16:creationId xmlns:a16="http://schemas.microsoft.com/office/drawing/2014/main" xmlns="" id="{76F205F7-3A65-9E23-28E8-E00CF2D65CF7}"/>
              </a:ext>
            </a:extLst>
          </p:cNvPr>
          <p:cNvPicPr>
            <a:picLocks noChangeAspect="1"/>
          </p:cNvPicPr>
          <p:nvPr/>
        </p:nvPicPr>
        <p:blipFill>
          <a:blip r:embed="rId2"/>
          <a:stretch>
            <a:fillRect/>
          </a:stretch>
        </p:blipFill>
        <p:spPr>
          <a:xfrm>
            <a:off x="1198851" y="2670464"/>
            <a:ext cx="8734425" cy="3814372"/>
          </a:xfrm>
          <a:prstGeom prst="rect">
            <a:avLst/>
          </a:prstGeom>
        </p:spPr>
      </p:pic>
    </p:spTree>
    <p:extLst>
      <p:ext uri="{BB962C8B-B14F-4D97-AF65-F5344CB8AC3E}">
        <p14:creationId xmlns:p14="http://schemas.microsoft.com/office/powerpoint/2010/main" val="414077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FD5111B-D6BF-0EBA-733F-5AE5BC8A524D}"/>
              </a:ext>
            </a:extLst>
          </p:cNvPr>
          <p:cNvPicPr>
            <a:picLocks noChangeAspect="1"/>
          </p:cNvPicPr>
          <p:nvPr/>
        </p:nvPicPr>
        <p:blipFill rotWithShape="1">
          <a:blip r:embed="rId2"/>
          <a:srcRect l="29292" t="17699" r="14837" b="9204"/>
          <a:stretch/>
        </p:blipFill>
        <p:spPr>
          <a:xfrm>
            <a:off x="904010" y="332509"/>
            <a:ext cx="9684326" cy="6089073"/>
          </a:xfrm>
          <a:prstGeom prst="rect">
            <a:avLst/>
          </a:prstGeom>
        </p:spPr>
      </p:pic>
    </p:spTree>
    <p:extLst>
      <p:ext uri="{BB962C8B-B14F-4D97-AF65-F5344CB8AC3E}">
        <p14:creationId xmlns:p14="http://schemas.microsoft.com/office/powerpoint/2010/main" val="247240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4168E12-66B2-8FBE-B52B-A6BCEA29B761}"/>
              </a:ext>
            </a:extLst>
          </p:cNvPr>
          <p:cNvSpPr txBox="1"/>
          <p:nvPr/>
        </p:nvSpPr>
        <p:spPr>
          <a:xfrm>
            <a:off x="353290" y="335846"/>
            <a:ext cx="11533909" cy="5450851"/>
          </a:xfrm>
          <a:prstGeom prst="rect">
            <a:avLst/>
          </a:prstGeom>
          <a:noFill/>
        </p:spPr>
        <p:txBody>
          <a:bodyPr wrap="square">
            <a:spAutoFit/>
          </a:bodyPr>
          <a:lstStyle/>
          <a:p>
            <a:r>
              <a:rPr lang="en-US" dirty="0"/>
              <a:t>Steps</a:t>
            </a:r>
          </a:p>
          <a:p>
            <a:r>
              <a:rPr lang="en-US" dirty="0"/>
              <a:t>Hence, the following general steps can be applied to perform discretization:</a:t>
            </a:r>
          </a:p>
          <a:p>
            <a:endParaRPr lang="en-US" dirty="0"/>
          </a:p>
          <a:p>
            <a:pPr marL="342900" indent="-342900" algn="just">
              <a:lnSpc>
                <a:spcPct val="150000"/>
              </a:lnSpc>
              <a:buFont typeface="+mj-lt"/>
              <a:buAutoNum type="arabicPeriod"/>
            </a:pPr>
            <a:r>
              <a:rPr lang="en-US" dirty="0"/>
              <a:t>Identification of the dataset’s lowest and highest values to establish the range within which the data will be binned.</a:t>
            </a:r>
          </a:p>
          <a:p>
            <a:pPr marL="342900" indent="-342900" algn="just">
              <a:lnSpc>
                <a:spcPct val="150000"/>
              </a:lnSpc>
              <a:buFont typeface="+mj-lt"/>
              <a:buAutoNum type="arabicPeriod"/>
            </a:pPr>
            <a:r>
              <a:rPr lang="en-US" dirty="0"/>
              <a:t>Choosing a suitable binning method based on the characteristics of the data in question and the objectives of conducting the analysis. Common binning methods include equal-width binning, equal-frequency binning, and custom binning.</a:t>
            </a:r>
          </a:p>
          <a:p>
            <a:pPr marL="342900" indent="-342900" algn="just">
              <a:lnSpc>
                <a:spcPct val="150000"/>
              </a:lnSpc>
              <a:buFont typeface="+mj-lt"/>
              <a:buAutoNum type="arabicPeriod"/>
            </a:pPr>
            <a:r>
              <a:rPr lang="en-US" dirty="0"/>
              <a:t>Deciding the number of bins based on the level of granularity required, the dataset size needed, or specific analysis requirements defined for the task.</a:t>
            </a:r>
          </a:p>
          <a:p>
            <a:pPr marL="342900" indent="-342900" algn="just">
              <a:lnSpc>
                <a:spcPct val="150000"/>
              </a:lnSpc>
              <a:buFont typeface="+mj-lt"/>
              <a:buAutoNum type="arabicPeriod"/>
            </a:pPr>
            <a:r>
              <a:rPr lang="en-US" dirty="0"/>
              <a:t>Sorting the data points into appropriate bins based on their values and defined bin boundaries. Depending on the chosen binning method, data points falling on the boundaries can be assigned to a single bin or divided between adjacent bins.</a:t>
            </a:r>
          </a:p>
          <a:p>
            <a:pPr marL="342900" indent="-342900" algn="just">
              <a:lnSpc>
                <a:spcPct val="150000"/>
              </a:lnSpc>
              <a:buFont typeface="+mj-lt"/>
              <a:buAutoNum type="arabicPeriod"/>
            </a:pPr>
            <a:r>
              <a:rPr lang="en-US" dirty="0"/>
              <a:t>Last but not least is the analysis of data. Once the data points are assigned to bins, the data within each bin can be analyzed separately or used for visualization, such as creating histograms or bar charts.</a:t>
            </a:r>
            <a:endParaRPr lang="en-IN" dirty="0"/>
          </a:p>
        </p:txBody>
      </p:sp>
    </p:spTree>
    <p:extLst>
      <p:ext uri="{BB962C8B-B14F-4D97-AF65-F5344CB8AC3E}">
        <p14:creationId xmlns:p14="http://schemas.microsoft.com/office/powerpoint/2010/main" val="97439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FE6BD9A1-CF9D-5175-AAFC-B452A96F4F7D}"/>
              </a:ext>
            </a:extLst>
          </p:cNvPr>
          <p:cNvPicPr>
            <a:picLocks noChangeAspect="1"/>
          </p:cNvPicPr>
          <p:nvPr/>
        </p:nvPicPr>
        <p:blipFill rotWithShape="1">
          <a:blip r:embed="rId3"/>
          <a:srcRect l="33299" t="36833" r="11702" b="8834"/>
          <a:stretch/>
        </p:blipFill>
        <p:spPr>
          <a:xfrm>
            <a:off x="1451610" y="194310"/>
            <a:ext cx="8846820" cy="6057900"/>
          </a:xfrm>
          <a:prstGeom prst="rect">
            <a:avLst/>
          </a:prstGeom>
        </p:spPr>
      </p:pic>
    </p:spTree>
    <p:extLst>
      <p:ext uri="{BB962C8B-B14F-4D97-AF65-F5344CB8AC3E}">
        <p14:creationId xmlns:p14="http://schemas.microsoft.com/office/powerpoint/2010/main" val="145569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BDD1EA-C982-109E-49FC-8709DA45FF75}"/>
              </a:ext>
            </a:extLst>
          </p:cNvPr>
          <p:cNvPicPr>
            <a:picLocks noChangeAspect="1"/>
          </p:cNvPicPr>
          <p:nvPr/>
        </p:nvPicPr>
        <p:blipFill rotWithShape="1">
          <a:blip r:embed="rId3"/>
          <a:srcRect l="32778" t="30167" r="16285" b="7833"/>
          <a:stretch/>
        </p:blipFill>
        <p:spPr>
          <a:xfrm>
            <a:off x="1817370" y="491490"/>
            <a:ext cx="7978140" cy="5829300"/>
          </a:xfrm>
          <a:prstGeom prst="rect">
            <a:avLst/>
          </a:prstGeom>
        </p:spPr>
      </p:pic>
    </p:spTree>
    <p:extLst>
      <p:ext uri="{BB962C8B-B14F-4D97-AF65-F5344CB8AC3E}">
        <p14:creationId xmlns:p14="http://schemas.microsoft.com/office/powerpoint/2010/main" val="148437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A11AFA-8405-0058-3A0C-BC1635A36312}"/>
              </a:ext>
            </a:extLst>
          </p:cNvPr>
          <p:cNvSpPr>
            <a:spLocks noGrp="1"/>
          </p:cNvSpPr>
          <p:nvPr>
            <p:ph type="title"/>
          </p:nvPr>
        </p:nvSpPr>
        <p:spPr/>
        <p:txBody>
          <a:bodyPr/>
          <a:lstStyle/>
          <a:p>
            <a:r>
              <a:rPr lang="en-IN" b="1" i="0" dirty="0">
                <a:solidFill>
                  <a:srgbClr val="0C4E54"/>
                </a:solidFill>
                <a:effectLst/>
                <a:latin typeface="poppins" panose="00000500000000000000" pitchFamily="2" charset="0"/>
              </a:rPr>
              <a:t>Examples</a:t>
            </a:r>
            <a:br>
              <a:rPr lang="en-IN" b="1" i="0" dirty="0">
                <a:solidFill>
                  <a:srgbClr val="0C4E54"/>
                </a:solidFill>
                <a:effectLst/>
                <a:latin typeface="poppins" panose="00000500000000000000" pitchFamily="2" charset="0"/>
              </a:rPr>
            </a:br>
            <a:endParaRPr lang="en-IN" dirty="0"/>
          </a:p>
        </p:txBody>
      </p:sp>
      <p:sp>
        <p:nvSpPr>
          <p:cNvPr id="4" name="TextBox 3">
            <a:extLst>
              <a:ext uri="{FF2B5EF4-FFF2-40B4-BE49-F238E27FC236}">
                <a16:creationId xmlns:a16="http://schemas.microsoft.com/office/drawing/2014/main" xmlns="" id="{ACA3FA7D-693A-F7AE-3502-6BB728BB1AE2}"/>
              </a:ext>
            </a:extLst>
          </p:cNvPr>
          <p:cNvSpPr txBox="1"/>
          <p:nvPr/>
        </p:nvSpPr>
        <p:spPr>
          <a:xfrm>
            <a:off x="308263" y="1090523"/>
            <a:ext cx="11575473" cy="1200329"/>
          </a:xfrm>
          <a:prstGeom prst="rect">
            <a:avLst/>
          </a:prstGeom>
          <a:noFill/>
        </p:spPr>
        <p:txBody>
          <a:bodyPr wrap="square">
            <a:spAutoFit/>
          </a:bodyPr>
          <a:lstStyle/>
          <a:p>
            <a:r>
              <a:rPr lang="en-US" dirty="0"/>
              <a:t>Example #1</a:t>
            </a:r>
          </a:p>
          <a:p>
            <a:pPr algn="just"/>
            <a:r>
              <a:rPr lang="en-US" dirty="0"/>
              <a:t>Let us assume that 100 candidates appeared for the Chartered Accountancy exam in a city, and the education department wants to analyze the scores of these candidates age group-wise using data binning. The analyst categorizes the candidates into five bins based on their age. The average score of each bin is stated below:</a:t>
            </a:r>
            <a:endParaRPr lang="en-IN" dirty="0"/>
          </a:p>
        </p:txBody>
      </p:sp>
      <p:pic>
        <p:nvPicPr>
          <p:cNvPr id="6" name="Picture 5">
            <a:extLst>
              <a:ext uri="{FF2B5EF4-FFF2-40B4-BE49-F238E27FC236}">
                <a16:creationId xmlns:a16="http://schemas.microsoft.com/office/drawing/2014/main" xmlns="" id="{07E86F71-2F9E-78B7-4335-374F5BE70A09}"/>
              </a:ext>
            </a:extLst>
          </p:cNvPr>
          <p:cNvPicPr>
            <a:picLocks noChangeAspect="1"/>
          </p:cNvPicPr>
          <p:nvPr/>
        </p:nvPicPr>
        <p:blipFill rotWithShape="1">
          <a:blip r:embed="rId2"/>
          <a:srcRect l="4198" t="51970" r="38699" b="15901"/>
          <a:stretch/>
        </p:blipFill>
        <p:spPr>
          <a:xfrm>
            <a:off x="1080655" y="2680854"/>
            <a:ext cx="7200900" cy="2919846"/>
          </a:xfrm>
          <a:prstGeom prst="rect">
            <a:avLst/>
          </a:prstGeom>
        </p:spPr>
      </p:pic>
    </p:spTree>
    <p:extLst>
      <p:ext uri="{BB962C8B-B14F-4D97-AF65-F5344CB8AC3E}">
        <p14:creationId xmlns:p14="http://schemas.microsoft.com/office/powerpoint/2010/main" val="622382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7D0B08D-6B7D-62F0-91AC-CA9E706B29A9}"/>
              </a:ext>
            </a:extLst>
          </p:cNvPr>
          <p:cNvSpPr txBox="1"/>
          <p:nvPr/>
        </p:nvSpPr>
        <p:spPr>
          <a:xfrm>
            <a:off x="563707" y="723313"/>
            <a:ext cx="10783166" cy="3373359"/>
          </a:xfrm>
          <a:prstGeom prst="rect">
            <a:avLst/>
          </a:prstGeom>
          <a:noFill/>
        </p:spPr>
        <p:txBody>
          <a:bodyPr wrap="square">
            <a:spAutoFit/>
          </a:bodyPr>
          <a:lstStyle/>
          <a:p>
            <a:pPr>
              <a:lnSpc>
                <a:spcPct val="150000"/>
              </a:lnSpc>
            </a:pPr>
            <a:r>
              <a:rPr lang="en-US" b="1" dirty="0"/>
              <a:t>2. Regression: </a:t>
            </a:r>
            <a:r>
              <a:rPr lang="en-US" dirty="0"/>
              <a:t>This is used to smooth the data and will help to handle data when unnecessary data is present. For the analysis, purpose regression helps to decide the variable which is suitable for our analysis. Here data can be made smooth by fitting it to a regression function. The regression used may be linear (having one independent variable) or multiple (having multiple independent variables). </a:t>
            </a:r>
          </a:p>
          <a:p>
            <a:pPr>
              <a:lnSpc>
                <a:spcPct val="150000"/>
              </a:lnSpc>
            </a:pPr>
            <a:endParaRPr lang="en-US" dirty="0"/>
          </a:p>
          <a:p>
            <a:pPr>
              <a:lnSpc>
                <a:spcPct val="150000"/>
              </a:lnSpc>
            </a:pPr>
            <a:r>
              <a:rPr lang="en-US" b="1" dirty="0"/>
              <a:t>3. Clustering: </a:t>
            </a:r>
            <a:r>
              <a:rPr lang="en-US" dirty="0"/>
              <a:t>This is used for finding the outliers and also in grouping the data. Clustering is generally used in unsupervised learning. This approach groups the similar data in a cluster. The outliers may be undetected or it will fall outside the clusters. </a:t>
            </a:r>
          </a:p>
        </p:txBody>
      </p:sp>
    </p:spTree>
    <p:extLst>
      <p:ext uri="{BB962C8B-B14F-4D97-AF65-F5344CB8AC3E}">
        <p14:creationId xmlns:p14="http://schemas.microsoft.com/office/powerpoint/2010/main" val="147581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C406D-4AF7-2327-0C4F-5BB6BA8289EB}"/>
              </a:ext>
            </a:extLst>
          </p:cNvPr>
          <p:cNvSpPr>
            <a:spLocks noGrp="1"/>
          </p:cNvSpPr>
          <p:nvPr>
            <p:ph type="title"/>
          </p:nvPr>
        </p:nvSpPr>
        <p:spPr>
          <a:xfrm>
            <a:off x="723900" y="2193925"/>
            <a:ext cx="10515600" cy="1325563"/>
          </a:xfrm>
        </p:spPr>
        <p:txBody>
          <a:bodyPr/>
          <a:lstStyle/>
          <a:p>
            <a:pPr algn="ctr"/>
            <a:r>
              <a:rPr lang="en-US" b="1" dirty="0"/>
              <a:t>Data Integration</a:t>
            </a:r>
            <a:endParaRPr lang="en-IN" b="1" dirty="0"/>
          </a:p>
        </p:txBody>
      </p:sp>
    </p:spTree>
    <p:extLst>
      <p:ext uri="{BB962C8B-B14F-4D97-AF65-F5344CB8AC3E}">
        <p14:creationId xmlns:p14="http://schemas.microsoft.com/office/powerpoint/2010/main" val="189417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662BF6D-01FF-5461-0E6F-5F6F09A3D3C6}"/>
              </a:ext>
            </a:extLst>
          </p:cNvPr>
          <p:cNvSpPr txBox="1"/>
          <p:nvPr/>
        </p:nvSpPr>
        <p:spPr>
          <a:xfrm>
            <a:off x="290945" y="467234"/>
            <a:ext cx="10868891" cy="5035353"/>
          </a:xfrm>
          <a:prstGeom prst="rect">
            <a:avLst/>
          </a:prstGeom>
          <a:noFill/>
        </p:spPr>
        <p:txBody>
          <a:bodyPr wrap="square">
            <a:spAutoFit/>
          </a:bodyPr>
          <a:lstStyle/>
          <a:p>
            <a:pPr algn="just">
              <a:lnSpc>
                <a:spcPct val="150000"/>
              </a:lnSpc>
            </a:pPr>
            <a:r>
              <a:rPr lang="en-US" b="1" dirty="0"/>
              <a:t>Data Integration</a:t>
            </a:r>
          </a:p>
          <a:p>
            <a:pPr algn="just">
              <a:lnSpc>
                <a:spcPct val="150000"/>
              </a:lnSpc>
            </a:pPr>
            <a:r>
              <a:rPr lang="en-US" dirty="0"/>
              <a:t>The process of combining multiple sources into a single dataset. The Data integration process is one of the main components of data management. Data integration in data mining refers to the process of combining data from multiple sources into a single, unified view. This can involve cleaning and transforming the data, as well as resolving any inconsistencies or conflicts that may exist between the different sources. The goal of data integration is to make the data more useful and meaningful for the purposes of analysis and decision </a:t>
            </a:r>
            <a:r>
              <a:rPr lang="en-US" dirty="0" err="1"/>
              <a:t>makingThere</a:t>
            </a:r>
            <a:r>
              <a:rPr lang="en-US" dirty="0"/>
              <a:t> are some problems to be considered during data integration.</a:t>
            </a:r>
          </a:p>
          <a:p>
            <a:pPr algn="just">
              <a:lnSpc>
                <a:spcPct val="150000"/>
              </a:lnSpc>
            </a:pPr>
            <a:endParaRPr lang="en-US" dirty="0"/>
          </a:p>
          <a:p>
            <a:pPr algn="just">
              <a:lnSpc>
                <a:spcPct val="150000"/>
              </a:lnSpc>
            </a:pPr>
            <a:r>
              <a:rPr lang="en-US" dirty="0"/>
              <a:t>Data integration can be challenging due to the variety of data formats, structures, and semantics used by different data sources. Different data sources may use different data types, naming conventions, and schemas, making it difficult to combine the data into a single view.</a:t>
            </a:r>
          </a:p>
          <a:p>
            <a:pPr algn="just">
              <a:lnSpc>
                <a:spcPct val="150000"/>
              </a:lnSpc>
            </a:pPr>
            <a:endParaRPr lang="en-US" dirty="0"/>
          </a:p>
        </p:txBody>
      </p:sp>
    </p:spTree>
    <p:extLst>
      <p:ext uri="{BB962C8B-B14F-4D97-AF65-F5344CB8AC3E}">
        <p14:creationId xmlns:p14="http://schemas.microsoft.com/office/powerpoint/2010/main" val="386637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0255340-45F4-9531-56FC-DC76927625F9}"/>
              </a:ext>
            </a:extLst>
          </p:cNvPr>
          <p:cNvSpPr txBox="1"/>
          <p:nvPr/>
        </p:nvSpPr>
        <p:spPr>
          <a:xfrm>
            <a:off x="355889" y="338435"/>
            <a:ext cx="10793556" cy="7571303"/>
          </a:xfrm>
          <a:prstGeom prst="rect">
            <a:avLst/>
          </a:prstGeom>
          <a:noFill/>
        </p:spPr>
        <p:txBody>
          <a:bodyPr wrap="square">
            <a:spAutoFit/>
          </a:bodyPr>
          <a:lstStyle/>
          <a:p>
            <a:pPr>
              <a:lnSpc>
                <a:spcPct val="150000"/>
              </a:lnSpc>
            </a:pPr>
            <a:r>
              <a:rPr lang="en-US" dirty="0"/>
              <a:t>There are mainly 2 major approaches for data integration –</a:t>
            </a:r>
          </a:p>
          <a:p>
            <a:pPr marL="285750" indent="-285750">
              <a:lnSpc>
                <a:spcPct val="150000"/>
              </a:lnSpc>
              <a:buFont typeface="Arial" panose="020B0604020202020204" pitchFamily="34" charset="0"/>
              <a:buChar char="•"/>
            </a:pPr>
            <a:r>
              <a:rPr lang="en-US" dirty="0"/>
              <a:t>Tight coupling approach</a:t>
            </a:r>
          </a:p>
          <a:p>
            <a:pPr marL="285750" indent="-285750">
              <a:lnSpc>
                <a:spcPct val="150000"/>
              </a:lnSpc>
              <a:buFont typeface="Arial" panose="020B0604020202020204" pitchFamily="34" charset="0"/>
              <a:buChar char="•"/>
            </a:pPr>
            <a:r>
              <a:rPr lang="en-US" dirty="0"/>
              <a:t>Loose coupling approach</a:t>
            </a:r>
          </a:p>
          <a:p>
            <a:pPr marL="285750" indent="-285750">
              <a:lnSpc>
                <a:spcPct val="150000"/>
              </a:lnSpc>
              <a:buFont typeface="Arial" panose="020B0604020202020204" pitchFamily="34" charset="0"/>
              <a:buChar char="•"/>
            </a:pPr>
            <a:endParaRPr lang="en-US" dirty="0"/>
          </a:p>
          <a:p>
            <a:pPr>
              <a:lnSpc>
                <a:spcPct val="150000"/>
              </a:lnSpc>
            </a:pPr>
            <a:r>
              <a:rPr lang="en-US" sz="2400" b="1" dirty="0"/>
              <a:t>Tight Coupling: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This approach involves creating a centralized repository or data warehouse to store the integrated data. The data is extracted from various sources, transformed and loaded into a data warehouse. Data is integrated in a tightly coupled manner, meaning that the data is integrated at a high level, such as at the level of the entire dataset or schema. This approach is also known as data warehousing, and it enables data consistency and integrity, but it can be inflexible and difficult to change or update.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Here, a data warehouse is treated as an information retrieval component.</a:t>
            </a:r>
          </a:p>
          <a:p>
            <a:pPr marL="285750" indent="-285750">
              <a:lnSpc>
                <a:spcPct val="150000"/>
              </a:lnSpc>
              <a:buFont typeface="Arial" panose="020B0604020202020204" pitchFamily="34" charset="0"/>
              <a:buChar char="•"/>
            </a:pPr>
            <a:r>
              <a:rPr lang="en-US" dirty="0"/>
              <a:t>In this coupling, data is combined from different sources into a single physical location through the process of ETL – Extraction, Transformation, and Loading.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65537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B641553-83EB-9864-A367-0D4C56411407}"/>
              </a:ext>
            </a:extLst>
          </p:cNvPr>
          <p:cNvSpPr txBox="1"/>
          <p:nvPr/>
        </p:nvSpPr>
        <p:spPr>
          <a:xfrm>
            <a:off x="436418" y="1028343"/>
            <a:ext cx="11014364" cy="4758354"/>
          </a:xfrm>
          <a:prstGeom prst="rect">
            <a:avLst/>
          </a:prstGeom>
          <a:noFill/>
        </p:spPr>
        <p:txBody>
          <a:bodyPr wrap="square">
            <a:spAutoFit/>
          </a:bodyPr>
          <a:lstStyle/>
          <a:p>
            <a:pPr>
              <a:lnSpc>
                <a:spcPct val="150000"/>
              </a:lnSpc>
            </a:pPr>
            <a:r>
              <a:rPr lang="en-US" sz="2400" b="1" dirty="0"/>
              <a:t>Loose Coupling:  </a:t>
            </a:r>
          </a:p>
          <a:p>
            <a:pPr>
              <a:lnSpc>
                <a:spcPct val="150000"/>
              </a:lnSpc>
            </a:pPr>
            <a:endParaRPr lang="en-US" dirty="0"/>
          </a:p>
          <a:p>
            <a:pPr>
              <a:lnSpc>
                <a:spcPct val="150000"/>
              </a:lnSpc>
            </a:pPr>
            <a:r>
              <a:rPr lang="en-US" dirty="0"/>
              <a:t>This approach involves integrating data at the lowest level, such as at the level of individual data elements or records. Data is integrated in a loosely coupled manner, meaning that the data is integrated at a low level, and it allows data to be integrated without having to create a central repository or data warehouse. This approach is also known as data federation, and it enables data flexibility and easy updates, but it can be difficult to maintain consistency and integrity across multiple data sources.</a:t>
            </a:r>
          </a:p>
          <a:p>
            <a:pPr>
              <a:lnSpc>
                <a:spcPct val="150000"/>
              </a:lnSpc>
            </a:pPr>
            <a:endParaRPr lang="en-US" dirty="0"/>
          </a:p>
          <a:p>
            <a:pPr>
              <a:lnSpc>
                <a:spcPct val="150000"/>
              </a:lnSpc>
            </a:pPr>
            <a:r>
              <a:rPr lang="en-US" dirty="0"/>
              <a:t>Here, an interface is provided that takes the query from the user, transforms it in a way the source database can understand, and then sends the query directly to the source databases to obtain the result.</a:t>
            </a:r>
          </a:p>
          <a:p>
            <a:pPr>
              <a:lnSpc>
                <a:spcPct val="150000"/>
              </a:lnSpc>
            </a:pPr>
            <a:r>
              <a:rPr lang="en-US" dirty="0"/>
              <a:t>And the data only remains in the actual source databases.</a:t>
            </a:r>
            <a:endParaRPr lang="en-IN" dirty="0"/>
          </a:p>
        </p:txBody>
      </p:sp>
    </p:spTree>
    <p:extLst>
      <p:ext uri="{BB962C8B-B14F-4D97-AF65-F5344CB8AC3E}">
        <p14:creationId xmlns:p14="http://schemas.microsoft.com/office/powerpoint/2010/main" val="3159633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4FDB233-7591-C69E-CC60-E3A9BC6D47BB}"/>
              </a:ext>
            </a:extLst>
          </p:cNvPr>
          <p:cNvSpPr txBox="1"/>
          <p:nvPr/>
        </p:nvSpPr>
        <p:spPr>
          <a:xfrm>
            <a:off x="418234" y="2278532"/>
            <a:ext cx="10658475" cy="3927357"/>
          </a:xfrm>
          <a:prstGeom prst="rect">
            <a:avLst/>
          </a:prstGeom>
          <a:noFill/>
        </p:spPr>
        <p:txBody>
          <a:bodyPr wrap="square">
            <a:spAutoFit/>
          </a:bodyPr>
          <a:lstStyle/>
          <a:p>
            <a:pPr algn="just">
              <a:lnSpc>
                <a:spcPct val="150000"/>
              </a:lnSpc>
            </a:pPr>
            <a:r>
              <a:rPr lang="en-US" sz="2000" b="1" dirty="0"/>
              <a:t>Schema integration: </a:t>
            </a:r>
            <a:r>
              <a:rPr lang="en-US" dirty="0"/>
              <a:t>Integrates metadata(a set of data that describes other data) from different sources.</a:t>
            </a:r>
          </a:p>
          <a:p>
            <a:pPr algn="just">
              <a:lnSpc>
                <a:spcPct val="150000"/>
              </a:lnSpc>
            </a:pPr>
            <a:endParaRPr lang="en-US" dirty="0"/>
          </a:p>
          <a:p>
            <a:pPr algn="just">
              <a:lnSpc>
                <a:spcPct val="150000"/>
              </a:lnSpc>
            </a:pPr>
            <a:r>
              <a:rPr lang="en-US" sz="2000" b="1" dirty="0"/>
              <a:t>Entity identification problem: </a:t>
            </a:r>
            <a:r>
              <a:rPr lang="en-US" dirty="0"/>
              <a:t>Identifying entities from multiple databases. For example, the system or the user should know the student id of one database and </a:t>
            </a:r>
            <a:r>
              <a:rPr lang="en-US" dirty="0" err="1"/>
              <a:t>studentname</a:t>
            </a:r>
            <a:r>
              <a:rPr lang="en-US" dirty="0"/>
              <a:t> of another database belonging to the same entity.</a:t>
            </a:r>
          </a:p>
          <a:p>
            <a:pPr algn="just">
              <a:lnSpc>
                <a:spcPct val="150000"/>
              </a:lnSpc>
            </a:pPr>
            <a:endParaRPr lang="en-US" dirty="0"/>
          </a:p>
          <a:p>
            <a:pPr algn="just">
              <a:lnSpc>
                <a:spcPct val="150000"/>
              </a:lnSpc>
            </a:pPr>
            <a:r>
              <a:rPr lang="en-US" sz="2000" b="1" dirty="0"/>
              <a:t>Detecting and resolving data value concepts: </a:t>
            </a:r>
            <a:r>
              <a:rPr lang="en-US" dirty="0"/>
              <a:t>The data taken from different databases while merging may differ. The attribute values from one database may differ from another database. For example, the date format may differ, like “MM/DD/YYYY” or “DD/MM/YYYY”.</a:t>
            </a:r>
          </a:p>
        </p:txBody>
      </p:sp>
      <p:sp>
        <p:nvSpPr>
          <p:cNvPr id="5" name="TextBox 4">
            <a:extLst>
              <a:ext uri="{FF2B5EF4-FFF2-40B4-BE49-F238E27FC236}">
                <a16:creationId xmlns:a16="http://schemas.microsoft.com/office/drawing/2014/main" xmlns="" id="{14996124-004D-B164-1AFF-D308DFB7CC49}"/>
              </a:ext>
            </a:extLst>
          </p:cNvPr>
          <p:cNvSpPr txBox="1"/>
          <p:nvPr/>
        </p:nvSpPr>
        <p:spPr>
          <a:xfrm>
            <a:off x="418233" y="442344"/>
            <a:ext cx="11074111" cy="1434367"/>
          </a:xfrm>
          <a:prstGeom prst="rect">
            <a:avLst/>
          </a:prstGeom>
          <a:noFill/>
        </p:spPr>
        <p:txBody>
          <a:bodyPr wrap="square">
            <a:spAutoFit/>
          </a:bodyPr>
          <a:lstStyle/>
          <a:p>
            <a:pPr>
              <a:lnSpc>
                <a:spcPct val="150000"/>
              </a:lnSpc>
            </a:pPr>
            <a:r>
              <a:rPr lang="en-US" sz="2400" b="1" dirty="0"/>
              <a:t>There are three issues to consider during data integration: </a:t>
            </a:r>
          </a:p>
          <a:p>
            <a:pPr>
              <a:lnSpc>
                <a:spcPct val="150000"/>
              </a:lnSpc>
            </a:pPr>
            <a:r>
              <a:rPr lang="en-US" dirty="0"/>
              <a:t>Schema Integration, Redundancy Detection, and resolution of data value conflicts. These are explained in brief below. </a:t>
            </a:r>
            <a:endParaRPr lang="en-IN" dirty="0"/>
          </a:p>
        </p:txBody>
      </p:sp>
    </p:spTree>
    <p:extLst>
      <p:ext uri="{BB962C8B-B14F-4D97-AF65-F5344CB8AC3E}">
        <p14:creationId xmlns:p14="http://schemas.microsoft.com/office/powerpoint/2010/main" val="400399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72AB9D-A28B-94B7-CEC9-884FE90CB655}"/>
              </a:ext>
            </a:extLst>
          </p:cNvPr>
          <p:cNvPicPr>
            <a:picLocks noChangeAspect="1"/>
          </p:cNvPicPr>
          <p:nvPr/>
        </p:nvPicPr>
        <p:blipFill rotWithShape="1">
          <a:blip r:embed="rId2"/>
          <a:srcRect l="31092" t="23182" r="15783" b="11819"/>
          <a:stretch/>
        </p:blipFill>
        <p:spPr>
          <a:xfrm>
            <a:off x="1257300" y="665018"/>
            <a:ext cx="8593282" cy="5382491"/>
          </a:xfrm>
          <a:prstGeom prst="rect">
            <a:avLst/>
          </a:prstGeom>
        </p:spPr>
      </p:pic>
    </p:spTree>
    <p:extLst>
      <p:ext uri="{BB962C8B-B14F-4D97-AF65-F5344CB8AC3E}">
        <p14:creationId xmlns:p14="http://schemas.microsoft.com/office/powerpoint/2010/main" val="4133870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4D30B-B710-616F-9BFA-FF1E06C7813E}"/>
              </a:ext>
            </a:extLst>
          </p:cNvPr>
          <p:cNvSpPr>
            <a:spLocks noGrp="1"/>
          </p:cNvSpPr>
          <p:nvPr>
            <p:ph type="title"/>
          </p:nvPr>
        </p:nvSpPr>
        <p:spPr>
          <a:xfrm>
            <a:off x="1305791" y="2308225"/>
            <a:ext cx="10515600" cy="1325563"/>
          </a:xfrm>
        </p:spPr>
        <p:txBody>
          <a:bodyPr/>
          <a:lstStyle/>
          <a:p>
            <a:pPr algn="ctr"/>
            <a:r>
              <a:rPr lang="en-US" b="1" dirty="0"/>
              <a:t>Data Transformation</a:t>
            </a:r>
            <a:endParaRPr lang="en-IN" b="1" dirty="0"/>
          </a:p>
        </p:txBody>
      </p:sp>
    </p:spTree>
    <p:extLst>
      <p:ext uri="{BB962C8B-B14F-4D97-AF65-F5344CB8AC3E}">
        <p14:creationId xmlns:p14="http://schemas.microsoft.com/office/powerpoint/2010/main" val="239629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EC29BBF-1AF7-97B3-98C5-EC9799A24C26}"/>
              </a:ext>
            </a:extLst>
          </p:cNvPr>
          <p:cNvSpPr txBox="1"/>
          <p:nvPr/>
        </p:nvSpPr>
        <p:spPr>
          <a:xfrm>
            <a:off x="553315" y="529027"/>
            <a:ext cx="10544175" cy="2169825"/>
          </a:xfrm>
          <a:prstGeom prst="rect">
            <a:avLst/>
          </a:prstGeom>
          <a:noFill/>
        </p:spPr>
        <p:txBody>
          <a:bodyPr wrap="square">
            <a:spAutoFit/>
          </a:bodyPr>
          <a:lstStyle/>
          <a:p>
            <a:pPr algn="just">
              <a:lnSpc>
                <a:spcPct val="150000"/>
              </a:lnSpc>
            </a:pPr>
            <a:r>
              <a:rPr lang="en-US" dirty="0"/>
              <a:t>Data transformation is a technique used to convert the raw data into a suitable format that efficiently eases data mining and retrieves strategic information. Data transformation includes data cleaning techniques and a data reduction technique to convert the data into the appropriate form.</a:t>
            </a:r>
          </a:p>
          <a:p>
            <a:endParaRPr lang="en-US" dirty="0"/>
          </a:p>
          <a:p>
            <a:r>
              <a:rPr lang="en-IN" b="0" i="0" dirty="0">
                <a:solidFill>
                  <a:srgbClr val="610B4B"/>
                </a:solidFill>
                <a:effectLst/>
                <a:latin typeface="erdana"/>
              </a:rPr>
              <a:t>Data Transformation Techniques</a:t>
            </a:r>
          </a:p>
          <a:p>
            <a:endParaRPr lang="en-IN" dirty="0"/>
          </a:p>
        </p:txBody>
      </p:sp>
      <p:pic>
        <p:nvPicPr>
          <p:cNvPr id="4" name="Picture 3">
            <a:extLst>
              <a:ext uri="{FF2B5EF4-FFF2-40B4-BE49-F238E27FC236}">
                <a16:creationId xmlns:a16="http://schemas.microsoft.com/office/drawing/2014/main" xmlns="" id="{1D2E9502-7FB5-02FE-C940-5C1D2685DCBF}"/>
              </a:ext>
            </a:extLst>
          </p:cNvPr>
          <p:cNvPicPr>
            <a:picLocks noChangeAspect="1"/>
          </p:cNvPicPr>
          <p:nvPr/>
        </p:nvPicPr>
        <p:blipFill>
          <a:blip r:embed="rId2"/>
          <a:stretch>
            <a:fillRect/>
          </a:stretch>
        </p:blipFill>
        <p:spPr>
          <a:xfrm>
            <a:off x="1724891" y="2950584"/>
            <a:ext cx="7471064" cy="3200834"/>
          </a:xfrm>
          <a:prstGeom prst="rect">
            <a:avLst/>
          </a:prstGeom>
        </p:spPr>
      </p:pic>
    </p:spTree>
    <p:extLst>
      <p:ext uri="{BB962C8B-B14F-4D97-AF65-F5344CB8AC3E}">
        <p14:creationId xmlns:p14="http://schemas.microsoft.com/office/powerpoint/2010/main" val="1157584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E494D10-9F1C-84E4-102B-3B2B1509BB76}"/>
              </a:ext>
            </a:extLst>
          </p:cNvPr>
          <p:cNvSpPr txBox="1"/>
          <p:nvPr/>
        </p:nvSpPr>
        <p:spPr>
          <a:xfrm>
            <a:off x="594879" y="439066"/>
            <a:ext cx="10897465" cy="5497018"/>
          </a:xfrm>
          <a:prstGeom prst="rect">
            <a:avLst/>
          </a:prstGeom>
          <a:noFill/>
        </p:spPr>
        <p:txBody>
          <a:bodyPr wrap="square">
            <a:spAutoFit/>
          </a:bodyPr>
          <a:lstStyle/>
          <a:p>
            <a:pPr algn="just">
              <a:lnSpc>
                <a:spcPct val="150000"/>
              </a:lnSpc>
            </a:pPr>
            <a:r>
              <a:rPr lang="en-US" sz="2000" b="1" dirty="0"/>
              <a:t>1. Data Smoothing</a:t>
            </a:r>
          </a:p>
          <a:p>
            <a:pPr algn="just">
              <a:lnSpc>
                <a:spcPct val="150000"/>
              </a:lnSpc>
            </a:pPr>
            <a:r>
              <a:rPr lang="en-US" dirty="0"/>
              <a:t>Data smoothing is a process that is used to remove noise from the dataset using some algorithms. It allows for highlighting important features present in the dataset. It helps in predicting the patterns. When collecting data, it can be manipulated to eliminate or reduce any variance or any other noise form.</a:t>
            </a:r>
          </a:p>
          <a:p>
            <a:pPr algn="just">
              <a:lnSpc>
                <a:spcPct val="150000"/>
              </a:lnSpc>
            </a:pPr>
            <a:endParaRPr lang="en-US" dirty="0"/>
          </a:p>
          <a:p>
            <a:pPr algn="just">
              <a:lnSpc>
                <a:spcPct val="150000"/>
              </a:lnSpc>
            </a:pPr>
            <a:r>
              <a:rPr lang="en-US" dirty="0"/>
              <a:t>The noise is removed from the data using the techniques such as binning, regression, clustering.</a:t>
            </a:r>
          </a:p>
          <a:p>
            <a:pPr algn="just">
              <a:lnSpc>
                <a:spcPct val="150000"/>
              </a:lnSpc>
            </a:pPr>
            <a:endParaRPr lang="en-US" dirty="0"/>
          </a:p>
          <a:p>
            <a:pPr marL="285750" indent="-285750" algn="just">
              <a:lnSpc>
                <a:spcPct val="150000"/>
              </a:lnSpc>
              <a:buFont typeface="Arial" panose="020B0604020202020204" pitchFamily="34" charset="0"/>
              <a:buChar char="•"/>
            </a:pPr>
            <a:r>
              <a:rPr lang="en-US" dirty="0"/>
              <a:t>Binning: This method splits the sorted data into the number of bins and smoothens the data values in each bin considering the neighborhood values around it.</a:t>
            </a:r>
          </a:p>
          <a:p>
            <a:pPr marL="285750" indent="-285750" algn="just">
              <a:lnSpc>
                <a:spcPct val="150000"/>
              </a:lnSpc>
              <a:buFont typeface="Arial" panose="020B0604020202020204" pitchFamily="34" charset="0"/>
              <a:buChar char="•"/>
            </a:pPr>
            <a:r>
              <a:rPr lang="en-US" dirty="0"/>
              <a:t>Regression: This method identifies the relation among two dependent attributes so that if we have one attribute, it can be used to predict the other attribute.</a:t>
            </a:r>
          </a:p>
          <a:p>
            <a:pPr marL="285750" indent="-285750" algn="just">
              <a:lnSpc>
                <a:spcPct val="150000"/>
              </a:lnSpc>
              <a:buFont typeface="Arial" panose="020B0604020202020204" pitchFamily="34" charset="0"/>
              <a:buChar char="•"/>
            </a:pPr>
            <a:r>
              <a:rPr lang="en-US" dirty="0"/>
              <a:t>Clustering: This method groups similar data values and form a cluster. The values that lie outside a cluster are known as outliers.</a:t>
            </a:r>
            <a:endParaRPr lang="en-IN" dirty="0"/>
          </a:p>
        </p:txBody>
      </p:sp>
    </p:spTree>
    <p:extLst>
      <p:ext uri="{BB962C8B-B14F-4D97-AF65-F5344CB8AC3E}">
        <p14:creationId xmlns:p14="http://schemas.microsoft.com/office/powerpoint/2010/main" val="4358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61D0484-113C-10CD-27B0-FAB67570A525}"/>
              </a:ext>
            </a:extLst>
          </p:cNvPr>
          <p:cNvSpPr txBox="1"/>
          <p:nvPr/>
        </p:nvSpPr>
        <p:spPr>
          <a:xfrm>
            <a:off x="719571" y="619542"/>
            <a:ext cx="11042938" cy="3835024"/>
          </a:xfrm>
          <a:prstGeom prst="rect">
            <a:avLst/>
          </a:prstGeom>
          <a:noFill/>
        </p:spPr>
        <p:txBody>
          <a:bodyPr wrap="square">
            <a:spAutoFit/>
          </a:bodyPr>
          <a:lstStyle/>
          <a:p>
            <a:pPr>
              <a:lnSpc>
                <a:spcPct val="150000"/>
              </a:lnSpc>
            </a:pPr>
            <a:r>
              <a:rPr lang="en-US" sz="2000" b="1" dirty="0"/>
              <a:t>2. Attribute Construction</a:t>
            </a:r>
          </a:p>
          <a:p>
            <a:pPr>
              <a:lnSpc>
                <a:spcPct val="150000"/>
              </a:lnSpc>
            </a:pPr>
            <a:endParaRPr lang="en-US" dirty="0"/>
          </a:p>
          <a:p>
            <a:pPr>
              <a:lnSpc>
                <a:spcPct val="150000"/>
              </a:lnSpc>
            </a:pPr>
            <a:r>
              <a:rPr lang="en-US" dirty="0"/>
              <a:t>In the attribute construction method, the new attributes consult the existing attributes to construct a new data set that eases data mining. New attributes are created and applied to assist the mining process from the given attributes. This simplifies the original data and makes the mining more efficient.</a:t>
            </a:r>
          </a:p>
          <a:p>
            <a:pPr>
              <a:lnSpc>
                <a:spcPct val="150000"/>
              </a:lnSpc>
            </a:pPr>
            <a:endParaRPr lang="en-US" dirty="0"/>
          </a:p>
          <a:p>
            <a:pPr>
              <a:lnSpc>
                <a:spcPct val="150000"/>
              </a:lnSpc>
            </a:pPr>
            <a:r>
              <a:rPr lang="en-US" dirty="0"/>
              <a:t>For example, suppose we have a data set referring to measurements of different plots, i.e., we may have the height and width of each plot. So here, we can construct a new attribute 'area' from attributes 'height' and 'weight'. This also helps understand the relations among the attributes in a data set.</a:t>
            </a:r>
            <a:endParaRPr lang="en-IN" dirty="0"/>
          </a:p>
        </p:txBody>
      </p:sp>
    </p:spTree>
    <p:extLst>
      <p:ext uri="{BB962C8B-B14F-4D97-AF65-F5344CB8AC3E}">
        <p14:creationId xmlns:p14="http://schemas.microsoft.com/office/powerpoint/2010/main" val="1026188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C262BF6-C277-A7A3-8750-2D0B492A4DE3}"/>
              </a:ext>
            </a:extLst>
          </p:cNvPr>
          <p:cNvSpPr txBox="1"/>
          <p:nvPr/>
        </p:nvSpPr>
        <p:spPr>
          <a:xfrm>
            <a:off x="449407" y="210189"/>
            <a:ext cx="10824730" cy="2173031"/>
          </a:xfrm>
          <a:prstGeom prst="rect">
            <a:avLst/>
          </a:prstGeom>
          <a:noFill/>
        </p:spPr>
        <p:txBody>
          <a:bodyPr wrap="square">
            <a:spAutoFit/>
          </a:bodyPr>
          <a:lstStyle/>
          <a:p>
            <a:pPr algn="just">
              <a:lnSpc>
                <a:spcPct val="150000"/>
              </a:lnSpc>
            </a:pPr>
            <a:r>
              <a:rPr lang="en-IN" sz="2000" b="1" i="0" dirty="0">
                <a:solidFill>
                  <a:srgbClr val="333333"/>
                </a:solidFill>
                <a:effectLst/>
                <a:latin typeface="inter-bold"/>
              </a:rPr>
              <a:t>3. Data Aggregation</a:t>
            </a:r>
          </a:p>
          <a:p>
            <a:pPr algn="just">
              <a:lnSpc>
                <a:spcPct val="150000"/>
              </a:lnSpc>
            </a:pPr>
            <a:r>
              <a:rPr lang="en-US" dirty="0"/>
              <a:t>Data collection or aggregation is the method of storing and presenting data in a summary format. The data may be obtained from multiple data sources to integrate these data sources into a data analysis description. This is a crucial step since the accuracy of data analysis insights is highly dependent on the quantity and quality of the data used</a:t>
            </a:r>
            <a:endParaRPr lang="en-IN" dirty="0"/>
          </a:p>
        </p:txBody>
      </p:sp>
      <p:sp>
        <p:nvSpPr>
          <p:cNvPr id="5" name="TextBox 4">
            <a:extLst>
              <a:ext uri="{FF2B5EF4-FFF2-40B4-BE49-F238E27FC236}">
                <a16:creationId xmlns:a16="http://schemas.microsoft.com/office/drawing/2014/main" xmlns="" id="{8AC0728C-7503-31D0-D7EE-582606C82519}"/>
              </a:ext>
            </a:extLst>
          </p:cNvPr>
          <p:cNvSpPr txBox="1"/>
          <p:nvPr/>
        </p:nvSpPr>
        <p:spPr>
          <a:xfrm>
            <a:off x="418667" y="2337053"/>
            <a:ext cx="11354666" cy="646331"/>
          </a:xfrm>
          <a:prstGeom prst="rect">
            <a:avLst/>
          </a:prstGeom>
          <a:noFill/>
        </p:spPr>
        <p:txBody>
          <a:bodyPr wrap="square">
            <a:spAutoFit/>
          </a:bodyPr>
          <a:lstStyle/>
          <a:p>
            <a:r>
              <a:rPr lang="en-US" dirty="0"/>
              <a:t>For example, we have a data set of sales reports of an enterprise that has quarterly sales of each year. We can aggregate the data to get the enterprise's annual sales report.</a:t>
            </a:r>
            <a:endParaRPr lang="en-IN" dirty="0"/>
          </a:p>
        </p:txBody>
      </p:sp>
      <p:pic>
        <p:nvPicPr>
          <p:cNvPr id="6" name="Picture 5">
            <a:extLst>
              <a:ext uri="{FF2B5EF4-FFF2-40B4-BE49-F238E27FC236}">
                <a16:creationId xmlns:a16="http://schemas.microsoft.com/office/drawing/2014/main" xmlns="" id="{F5682DFC-45DA-169D-C9FA-6FE495AE497E}"/>
              </a:ext>
            </a:extLst>
          </p:cNvPr>
          <p:cNvPicPr>
            <a:picLocks noChangeAspect="1"/>
          </p:cNvPicPr>
          <p:nvPr/>
        </p:nvPicPr>
        <p:blipFill>
          <a:blip r:embed="rId2"/>
          <a:stretch>
            <a:fillRect/>
          </a:stretch>
        </p:blipFill>
        <p:spPr>
          <a:xfrm>
            <a:off x="2221923" y="3440584"/>
            <a:ext cx="6667500" cy="2933700"/>
          </a:xfrm>
          <a:prstGeom prst="rect">
            <a:avLst/>
          </a:prstGeom>
        </p:spPr>
      </p:pic>
    </p:spTree>
    <p:extLst>
      <p:ext uri="{BB962C8B-B14F-4D97-AF65-F5344CB8AC3E}">
        <p14:creationId xmlns:p14="http://schemas.microsoft.com/office/powerpoint/2010/main" val="1855626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60727F-16DD-4183-FD5D-EED7BCC634D0}"/>
              </a:ext>
            </a:extLst>
          </p:cNvPr>
          <p:cNvPicPr>
            <a:picLocks noChangeAspect="1"/>
          </p:cNvPicPr>
          <p:nvPr/>
        </p:nvPicPr>
        <p:blipFill rotWithShape="1">
          <a:blip r:embed="rId2"/>
          <a:srcRect l="30398" t="20151" r="15536" b="20455"/>
          <a:stretch/>
        </p:blipFill>
        <p:spPr>
          <a:xfrm>
            <a:off x="1226128" y="1381990"/>
            <a:ext cx="8651520" cy="4073237"/>
          </a:xfrm>
          <a:prstGeom prst="rect">
            <a:avLst/>
          </a:prstGeom>
        </p:spPr>
      </p:pic>
    </p:spTree>
    <p:extLst>
      <p:ext uri="{BB962C8B-B14F-4D97-AF65-F5344CB8AC3E}">
        <p14:creationId xmlns:p14="http://schemas.microsoft.com/office/powerpoint/2010/main" val="753524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B96D8AB-BF39-9FD7-AD13-4A31F12B97ED}"/>
              </a:ext>
            </a:extLst>
          </p:cNvPr>
          <p:cNvSpPr txBox="1"/>
          <p:nvPr/>
        </p:nvSpPr>
        <p:spPr>
          <a:xfrm>
            <a:off x="470187" y="317930"/>
            <a:ext cx="11178021" cy="2588529"/>
          </a:xfrm>
          <a:prstGeom prst="rect">
            <a:avLst/>
          </a:prstGeom>
          <a:noFill/>
        </p:spPr>
        <p:txBody>
          <a:bodyPr wrap="square">
            <a:spAutoFit/>
          </a:bodyPr>
          <a:lstStyle/>
          <a:p>
            <a:pPr>
              <a:lnSpc>
                <a:spcPct val="150000"/>
              </a:lnSpc>
            </a:pPr>
            <a:r>
              <a:rPr lang="en-US" sz="2000" b="1" dirty="0"/>
              <a:t>4. Data Normalization</a:t>
            </a:r>
          </a:p>
          <a:p>
            <a:pPr>
              <a:lnSpc>
                <a:spcPct val="150000"/>
              </a:lnSpc>
            </a:pPr>
            <a:endParaRPr lang="en-US" dirty="0"/>
          </a:p>
          <a:p>
            <a:pPr>
              <a:lnSpc>
                <a:spcPct val="150000"/>
              </a:lnSpc>
            </a:pPr>
            <a:r>
              <a:rPr lang="en-US" dirty="0"/>
              <a:t>Normalizing the data refers to scaling the data values to a much smaller range such as [-1, 1] or [0.0, 1.0]. There are different methods to normalize the data, as discussed below. </a:t>
            </a:r>
          </a:p>
          <a:p>
            <a:pPr>
              <a:lnSpc>
                <a:spcPct val="150000"/>
              </a:lnSpc>
            </a:pPr>
            <a:r>
              <a:rPr lang="en-US" dirty="0"/>
              <a:t>Consider that we have a numeric attribute A and we have n number of observed values for attribute A that are V1, V2, V3, ….Vn.</a:t>
            </a:r>
            <a:endParaRPr lang="en-IN" dirty="0"/>
          </a:p>
        </p:txBody>
      </p:sp>
      <p:sp>
        <p:nvSpPr>
          <p:cNvPr id="5" name="TextBox 4">
            <a:extLst>
              <a:ext uri="{FF2B5EF4-FFF2-40B4-BE49-F238E27FC236}">
                <a16:creationId xmlns:a16="http://schemas.microsoft.com/office/drawing/2014/main" xmlns="" id="{A91953B3-6625-D231-B6DE-DB7279BA4B23}"/>
              </a:ext>
            </a:extLst>
          </p:cNvPr>
          <p:cNvSpPr txBox="1"/>
          <p:nvPr/>
        </p:nvSpPr>
        <p:spPr>
          <a:xfrm>
            <a:off x="303933" y="2860293"/>
            <a:ext cx="10939029" cy="1711366"/>
          </a:xfrm>
          <a:prstGeom prst="rect">
            <a:avLst/>
          </a:prstGeom>
          <a:noFill/>
        </p:spPr>
        <p:txBody>
          <a:bodyPr wrap="square">
            <a:spAutoFit/>
          </a:bodyPr>
          <a:lstStyle/>
          <a:p>
            <a:pPr>
              <a:lnSpc>
                <a:spcPct val="150000"/>
              </a:lnSpc>
            </a:pPr>
            <a:r>
              <a:rPr lang="en-US" b="1" dirty="0"/>
              <a:t>Min-max normalization: </a:t>
            </a:r>
            <a:r>
              <a:rPr lang="en-US" dirty="0"/>
              <a:t>This method implements a linear transformation on the original data. Let us consider that we have </a:t>
            </a:r>
            <a:r>
              <a:rPr lang="en-US" dirty="0" err="1"/>
              <a:t>minA</a:t>
            </a:r>
            <a:r>
              <a:rPr lang="en-US" dirty="0"/>
              <a:t> and </a:t>
            </a:r>
            <a:r>
              <a:rPr lang="en-US" dirty="0" err="1"/>
              <a:t>maxA</a:t>
            </a:r>
            <a:r>
              <a:rPr lang="en-US" dirty="0"/>
              <a:t> as the minimum and maximum value observed for attribute A and </a:t>
            </a:r>
            <a:r>
              <a:rPr lang="en-US" dirty="0" err="1"/>
              <a:t>Viis</a:t>
            </a:r>
            <a:r>
              <a:rPr lang="en-US" dirty="0"/>
              <a:t> the value for attribute A that has to be normalized. The min-max normalization would map Vi to the </a:t>
            </a:r>
            <a:r>
              <a:rPr lang="en-US" dirty="0" err="1"/>
              <a:t>V'i</a:t>
            </a:r>
            <a:r>
              <a:rPr lang="en-US" dirty="0"/>
              <a:t> in a new smaller range [</a:t>
            </a:r>
            <a:r>
              <a:rPr lang="en-US" dirty="0" err="1"/>
              <a:t>new_minA</a:t>
            </a:r>
            <a:r>
              <a:rPr lang="en-US" dirty="0"/>
              <a:t>, </a:t>
            </a:r>
            <a:r>
              <a:rPr lang="en-US" dirty="0" err="1"/>
              <a:t>new_maxA</a:t>
            </a:r>
            <a:r>
              <a:rPr lang="en-US" dirty="0"/>
              <a:t>]. The formula for min-max normalization is given below:</a:t>
            </a:r>
            <a:endParaRPr lang="en-IN" dirty="0"/>
          </a:p>
        </p:txBody>
      </p:sp>
      <p:pic>
        <p:nvPicPr>
          <p:cNvPr id="6" name="Picture 5">
            <a:extLst>
              <a:ext uri="{FF2B5EF4-FFF2-40B4-BE49-F238E27FC236}">
                <a16:creationId xmlns:a16="http://schemas.microsoft.com/office/drawing/2014/main" xmlns="" id="{0AB9F61D-A4ED-E886-0A02-BF1EB250CDE0}"/>
              </a:ext>
            </a:extLst>
          </p:cNvPr>
          <p:cNvPicPr>
            <a:picLocks noChangeAspect="1"/>
          </p:cNvPicPr>
          <p:nvPr/>
        </p:nvPicPr>
        <p:blipFill>
          <a:blip r:embed="rId2"/>
          <a:stretch>
            <a:fillRect/>
          </a:stretch>
        </p:blipFill>
        <p:spPr>
          <a:xfrm>
            <a:off x="2568287" y="5126430"/>
            <a:ext cx="7095258" cy="952251"/>
          </a:xfrm>
          <a:prstGeom prst="rect">
            <a:avLst/>
          </a:prstGeom>
        </p:spPr>
      </p:pic>
    </p:spTree>
    <p:extLst>
      <p:ext uri="{BB962C8B-B14F-4D97-AF65-F5344CB8AC3E}">
        <p14:creationId xmlns:p14="http://schemas.microsoft.com/office/powerpoint/2010/main" val="1537822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3340174-B870-1504-9C26-314964D3C60E}"/>
              </a:ext>
            </a:extLst>
          </p:cNvPr>
          <p:cNvSpPr txBox="1"/>
          <p:nvPr/>
        </p:nvSpPr>
        <p:spPr>
          <a:xfrm>
            <a:off x="563706" y="570590"/>
            <a:ext cx="11188411" cy="1295868"/>
          </a:xfrm>
          <a:prstGeom prst="rect">
            <a:avLst/>
          </a:prstGeom>
          <a:noFill/>
        </p:spPr>
        <p:txBody>
          <a:bodyPr wrap="square">
            <a:spAutoFit/>
          </a:bodyPr>
          <a:lstStyle/>
          <a:p>
            <a:pPr algn="just">
              <a:lnSpc>
                <a:spcPct val="150000"/>
              </a:lnSpc>
            </a:pPr>
            <a:r>
              <a:rPr lang="en-US" dirty="0"/>
              <a:t>For example, we have $1200 and $9800 as the minimum, and maximum value for the attribute income, and [0.0, 1.0] is the range in which we have to map a value of $73,600.</a:t>
            </a:r>
          </a:p>
          <a:p>
            <a:pPr algn="just">
              <a:lnSpc>
                <a:spcPct val="150000"/>
              </a:lnSpc>
            </a:pPr>
            <a:r>
              <a:rPr lang="en-US" dirty="0"/>
              <a:t>The value $73,600 would be transformed using min-max normalization as follows:</a:t>
            </a:r>
            <a:endParaRPr lang="en-IN" dirty="0"/>
          </a:p>
        </p:txBody>
      </p:sp>
      <p:pic>
        <p:nvPicPr>
          <p:cNvPr id="4" name="Picture 3">
            <a:extLst>
              <a:ext uri="{FF2B5EF4-FFF2-40B4-BE49-F238E27FC236}">
                <a16:creationId xmlns:a16="http://schemas.microsoft.com/office/drawing/2014/main" xmlns="" id="{E1EA1391-657E-2B2A-1989-659303009929}"/>
              </a:ext>
            </a:extLst>
          </p:cNvPr>
          <p:cNvPicPr>
            <a:picLocks noChangeAspect="1"/>
          </p:cNvPicPr>
          <p:nvPr/>
        </p:nvPicPr>
        <p:blipFill>
          <a:blip r:embed="rId2"/>
          <a:stretch>
            <a:fillRect/>
          </a:stretch>
        </p:blipFill>
        <p:spPr>
          <a:xfrm>
            <a:off x="1475509" y="2597727"/>
            <a:ext cx="8406246" cy="1045585"/>
          </a:xfrm>
          <a:prstGeom prst="rect">
            <a:avLst/>
          </a:prstGeom>
        </p:spPr>
      </p:pic>
    </p:spTree>
    <p:extLst>
      <p:ext uri="{BB962C8B-B14F-4D97-AF65-F5344CB8AC3E}">
        <p14:creationId xmlns:p14="http://schemas.microsoft.com/office/powerpoint/2010/main" val="412242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5E94FB6-C7EE-7DEB-9667-FE5A881C8D5A}"/>
              </a:ext>
            </a:extLst>
          </p:cNvPr>
          <p:cNvSpPr txBox="1"/>
          <p:nvPr/>
        </p:nvSpPr>
        <p:spPr>
          <a:xfrm>
            <a:off x="802697" y="743681"/>
            <a:ext cx="10575347" cy="880369"/>
          </a:xfrm>
          <a:prstGeom prst="rect">
            <a:avLst/>
          </a:prstGeom>
          <a:noFill/>
        </p:spPr>
        <p:txBody>
          <a:bodyPr wrap="square">
            <a:spAutoFit/>
          </a:bodyPr>
          <a:lstStyle/>
          <a:p>
            <a:pPr>
              <a:lnSpc>
                <a:spcPct val="150000"/>
              </a:lnSpc>
            </a:pPr>
            <a:r>
              <a:rPr lang="en-US" b="1" dirty="0"/>
              <a:t>Z-score normalization: </a:t>
            </a:r>
            <a:r>
              <a:rPr lang="en-US" dirty="0"/>
              <a:t>This method normalizes the value for attribute A using the </a:t>
            </a:r>
            <a:r>
              <a:rPr lang="en-US" dirty="0" err="1"/>
              <a:t>meanand</a:t>
            </a:r>
            <a:r>
              <a:rPr lang="en-US" dirty="0"/>
              <a:t> standard deviation. The following formula is used for Z-score normalization:</a:t>
            </a:r>
            <a:endParaRPr lang="en-IN" dirty="0"/>
          </a:p>
        </p:txBody>
      </p:sp>
      <p:pic>
        <p:nvPicPr>
          <p:cNvPr id="4" name="Picture 3">
            <a:extLst>
              <a:ext uri="{FF2B5EF4-FFF2-40B4-BE49-F238E27FC236}">
                <a16:creationId xmlns:a16="http://schemas.microsoft.com/office/drawing/2014/main" xmlns="" id="{22D006A0-1B3E-9585-956E-3EA91D1F8CA1}"/>
              </a:ext>
            </a:extLst>
          </p:cNvPr>
          <p:cNvPicPr>
            <a:picLocks noChangeAspect="1"/>
          </p:cNvPicPr>
          <p:nvPr/>
        </p:nvPicPr>
        <p:blipFill>
          <a:blip r:embed="rId2"/>
          <a:stretch>
            <a:fillRect/>
          </a:stretch>
        </p:blipFill>
        <p:spPr>
          <a:xfrm>
            <a:off x="3376612" y="1885085"/>
            <a:ext cx="2920279" cy="552450"/>
          </a:xfrm>
          <a:prstGeom prst="rect">
            <a:avLst/>
          </a:prstGeom>
        </p:spPr>
      </p:pic>
      <p:sp>
        <p:nvSpPr>
          <p:cNvPr id="6" name="TextBox 5">
            <a:extLst>
              <a:ext uri="{FF2B5EF4-FFF2-40B4-BE49-F238E27FC236}">
                <a16:creationId xmlns:a16="http://schemas.microsoft.com/office/drawing/2014/main" xmlns="" id="{6A24108C-A523-49FC-09C1-C0C07A14B6D4}"/>
              </a:ext>
            </a:extLst>
          </p:cNvPr>
          <p:cNvSpPr txBox="1"/>
          <p:nvPr/>
        </p:nvSpPr>
        <p:spPr>
          <a:xfrm>
            <a:off x="802697" y="2690336"/>
            <a:ext cx="10866294" cy="1200329"/>
          </a:xfrm>
          <a:prstGeom prst="rect">
            <a:avLst/>
          </a:prstGeom>
          <a:noFill/>
        </p:spPr>
        <p:txBody>
          <a:bodyPr wrap="square">
            <a:spAutoFit/>
          </a:bodyPr>
          <a:lstStyle/>
          <a:p>
            <a:r>
              <a:rPr lang="en-US" dirty="0"/>
              <a:t>Here Ᾱ and </a:t>
            </a:r>
            <a:r>
              <a:rPr lang="en-US" dirty="0" err="1"/>
              <a:t>σA</a:t>
            </a:r>
            <a:r>
              <a:rPr lang="en-US" dirty="0"/>
              <a:t> are the mean and standard deviation for attribute A, respectively.</a:t>
            </a:r>
          </a:p>
          <a:p>
            <a:endParaRPr lang="en-US" dirty="0"/>
          </a:p>
          <a:p>
            <a:r>
              <a:rPr lang="en-US" dirty="0"/>
              <a:t>For example, we have a mean and standard deviation for attribute A as $54,000 and $16,000. And we have to normalize the value $73,600 using z-score normalization.</a:t>
            </a:r>
            <a:endParaRPr lang="en-IN" dirty="0"/>
          </a:p>
        </p:txBody>
      </p:sp>
      <p:pic>
        <p:nvPicPr>
          <p:cNvPr id="7" name="Picture 6">
            <a:extLst>
              <a:ext uri="{FF2B5EF4-FFF2-40B4-BE49-F238E27FC236}">
                <a16:creationId xmlns:a16="http://schemas.microsoft.com/office/drawing/2014/main" xmlns="" id="{B0735E49-9AFD-9EEF-9CD2-8A164F7976D3}"/>
              </a:ext>
            </a:extLst>
          </p:cNvPr>
          <p:cNvPicPr>
            <a:picLocks noChangeAspect="1"/>
          </p:cNvPicPr>
          <p:nvPr/>
        </p:nvPicPr>
        <p:blipFill>
          <a:blip r:embed="rId3"/>
          <a:stretch>
            <a:fillRect/>
          </a:stretch>
        </p:blipFill>
        <p:spPr>
          <a:xfrm>
            <a:off x="3746138" y="4499750"/>
            <a:ext cx="3309289" cy="1200329"/>
          </a:xfrm>
          <a:prstGeom prst="rect">
            <a:avLst/>
          </a:prstGeom>
        </p:spPr>
      </p:pic>
    </p:spTree>
    <p:extLst>
      <p:ext uri="{BB962C8B-B14F-4D97-AF65-F5344CB8AC3E}">
        <p14:creationId xmlns:p14="http://schemas.microsoft.com/office/powerpoint/2010/main" val="2722799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28834C5-8407-9336-3D55-678E10692D4D}"/>
              </a:ext>
            </a:extLst>
          </p:cNvPr>
          <p:cNvSpPr txBox="1"/>
          <p:nvPr/>
        </p:nvSpPr>
        <p:spPr>
          <a:xfrm>
            <a:off x="366279" y="290450"/>
            <a:ext cx="10388312" cy="5450851"/>
          </a:xfrm>
          <a:prstGeom prst="rect">
            <a:avLst/>
          </a:prstGeom>
          <a:noFill/>
        </p:spPr>
        <p:txBody>
          <a:bodyPr wrap="square">
            <a:spAutoFit/>
          </a:bodyPr>
          <a:lstStyle/>
          <a:p>
            <a:pPr algn="just">
              <a:lnSpc>
                <a:spcPct val="150000"/>
              </a:lnSpc>
            </a:pPr>
            <a:r>
              <a:rPr lang="en-US" sz="2000" b="1" dirty="0"/>
              <a:t>5. Data Discretization</a:t>
            </a:r>
          </a:p>
          <a:p>
            <a:pPr algn="just">
              <a:lnSpc>
                <a:spcPct val="150000"/>
              </a:lnSpc>
            </a:pPr>
            <a:endParaRPr lang="en-US" dirty="0"/>
          </a:p>
          <a:p>
            <a:pPr algn="just">
              <a:lnSpc>
                <a:spcPct val="150000"/>
              </a:lnSpc>
            </a:pPr>
            <a:r>
              <a:rPr lang="en-US" dirty="0"/>
              <a:t>This is a process of converting continuous data into a set of data intervals. Continuous attribute values are substituted by small interval labels. This makes the data easier to study and analyze. If a data mining task handles a continuous attribute, then its discrete values can be replaced by constant quality attributes. This improves the efficiency of the task.</a:t>
            </a:r>
          </a:p>
          <a:p>
            <a:pPr algn="just">
              <a:lnSpc>
                <a:spcPct val="150000"/>
              </a:lnSpc>
            </a:pPr>
            <a:endParaRPr lang="en-US" dirty="0"/>
          </a:p>
          <a:p>
            <a:pPr algn="just">
              <a:lnSpc>
                <a:spcPct val="150000"/>
              </a:lnSpc>
            </a:pPr>
            <a:r>
              <a:rPr lang="en-US" dirty="0"/>
              <a:t>This method is also called a data reduction mechanism as it transforms a large dataset into a set of categorical data. Discretization also uses decision tree-based algorithms to produce short, compact, and accurate results when using discrete values.</a:t>
            </a:r>
          </a:p>
          <a:p>
            <a:pPr algn="just">
              <a:lnSpc>
                <a:spcPct val="150000"/>
              </a:lnSpc>
            </a:pPr>
            <a:endParaRPr lang="en-US" dirty="0"/>
          </a:p>
          <a:p>
            <a:pPr algn="just">
              <a:lnSpc>
                <a:spcPct val="150000"/>
              </a:lnSpc>
            </a:pPr>
            <a:r>
              <a:rPr lang="en-US" dirty="0"/>
              <a:t>For example, the values for the age attribute can be replaced by the interval labels such as (0-10, 11-20…) or (kid, youth, adult, senior).</a:t>
            </a:r>
            <a:endParaRPr lang="en-IN" dirty="0"/>
          </a:p>
        </p:txBody>
      </p:sp>
    </p:spTree>
    <p:extLst>
      <p:ext uri="{BB962C8B-B14F-4D97-AF65-F5344CB8AC3E}">
        <p14:creationId xmlns:p14="http://schemas.microsoft.com/office/powerpoint/2010/main" val="423768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9674A91-0FB6-0F7E-453F-87ED4D94662D}"/>
              </a:ext>
            </a:extLst>
          </p:cNvPr>
          <p:cNvPicPr>
            <a:picLocks noChangeAspect="1"/>
          </p:cNvPicPr>
          <p:nvPr/>
        </p:nvPicPr>
        <p:blipFill rotWithShape="1">
          <a:blip r:embed="rId2"/>
          <a:srcRect l="28914" t="22424" r="11048" b="19091"/>
          <a:stretch/>
        </p:blipFill>
        <p:spPr>
          <a:xfrm>
            <a:off x="1184564" y="561110"/>
            <a:ext cx="9185563" cy="4987636"/>
          </a:xfrm>
          <a:prstGeom prst="rect">
            <a:avLst/>
          </a:prstGeom>
        </p:spPr>
      </p:pic>
    </p:spTree>
    <p:extLst>
      <p:ext uri="{BB962C8B-B14F-4D97-AF65-F5344CB8AC3E}">
        <p14:creationId xmlns:p14="http://schemas.microsoft.com/office/powerpoint/2010/main" val="4154005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76A3F72-8FA3-FCBF-EEFE-DC2E396E5813}"/>
              </a:ext>
            </a:extLst>
          </p:cNvPr>
          <p:cNvSpPr txBox="1"/>
          <p:nvPr/>
        </p:nvSpPr>
        <p:spPr>
          <a:xfrm>
            <a:off x="813087" y="625825"/>
            <a:ext cx="10128539" cy="3511859"/>
          </a:xfrm>
          <a:prstGeom prst="rect">
            <a:avLst/>
          </a:prstGeom>
          <a:noFill/>
        </p:spPr>
        <p:txBody>
          <a:bodyPr wrap="square">
            <a:spAutoFit/>
          </a:bodyPr>
          <a:lstStyle/>
          <a:p>
            <a:r>
              <a:rPr lang="en-IN" sz="2000" b="1" dirty="0"/>
              <a:t>6. Data Generalization</a:t>
            </a:r>
          </a:p>
          <a:p>
            <a:endParaRPr lang="en-IN" dirty="0"/>
          </a:p>
          <a:p>
            <a:pPr algn="just">
              <a:lnSpc>
                <a:spcPct val="150000"/>
              </a:lnSpc>
            </a:pPr>
            <a:r>
              <a:rPr lang="en-US" dirty="0"/>
              <a:t>It converts low-level data attributes to high-level data attributes using concept hierarchy. This conversion from a lower level to a higher conceptual level is useful to get a clearer picture of the data. Data generalization can be divided into two approaches:</a:t>
            </a:r>
          </a:p>
          <a:p>
            <a:pPr marL="285750" indent="-285750" algn="just">
              <a:lnSpc>
                <a:spcPct val="150000"/>
              </a:lnSpc>
              <a:buFont typeface="Arial" panose="020B0604020202020204" pitchFamily="34" charset="0"/>
              <a:buChar char="•"/>
            </a:pPr>
            <a:r>
              <a:rPr lang="en-US" dirty="0"/>
              <a:t>Data cube process (OLAP) approach.</a:t>
            </a:r>
          </a:p>
          <a:p>
            <a:pPr marL="285750" indent="-285750" algn="just">
              <a:lnSpc>
                <a:spcPct val="150000"/>
              </a:lnSpc>
              <a:buFont typeface="Arial" panose="020B0604020202020204" pitchFamily="34" charset="0"/>
              <a:buChar char="•"/>
            </a:pPr>
            <a:r>
              <a:rPr lang="en-US" dirty="0"/>
              <a:t>Attribute-oriented induction (AOI) approach.</a:t>
            </a:r>
          </a:p>
          <a:p>
            <a:pPr algn="just">
              <a:lnSpc>
                <a:spcPct val="150000"/>
              </a:lnSpc>
            </a:pPr>
            <a:r>
              <a:rPr lang="en-US" dirty="0"/>
              <a:t>For example, age data can be in the form of (20, 30) in a dataset. It is transformed into a higher conceptual level into a categorical value (young, old).</a:t>
            </a:r>
            <a:endParaRPr lang="en-IN" dirty="0"/>
          </a:p>
        </p:txBody>
      </p:sp>
    </p:spTree>
    <p:extLst>
      <p:ext uri="{BB962C8B-B14F-4D97-AF65-F5344CB8AC3E}">
        <p14:creationId xmlns:p14="http://schemas.microsoft.com/office/powerpoint/2010/main" val="1484687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65C4A0-64EE-855D-3602-4EF6E1950EFF}"/>
              </a:ext>
            </a:extLst>
          </p:cNvPr>
          <p:cNvSpPr>
            <a:spLocks noGrp="1"/>
          </p:cNvSpPr>
          <p:nvPr>
            <p:ph type="title"/>
          </p:nvPr>
        </p:nvSpPr>
        <p:spPr>
          <a:xfrm>
            <a:off x="568036" y="2370570"/>
            <a:ext cx="10515600" cy="1325563"/>
          </a:xfrm>
        </p:spPr>
        <p:txBody>
          <a:bodyPr/>
          <a:lstStyle/>
          <a:p>
            <a:pPr algn="ctr"/>
            <a:r>
              <a:rPr lang="en-US" b="1" dirty="0"/>
              <a:t>Data Reduction</a:t>
            </a:r>
            <a:endParaRPr lang="en-IN" b="1" dirty="0"/>
          </a:p>
        </p:txBody>
      </p:sp>
    </p:spTree>
    <p:extLst>
      <p:ext uri="{BB962C8B-B14F-4D97-AF65-F5344CB8AC3E}">
        <p14:creationId xmlns:p14="http://schemas.microsoft.com/office/powerpoint/2010/main" val="639001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19190DE-1431-2C44-F16F-51642BD4060D}"/>
              </a:ext>
            </a:extLst>
          </p:cNvPr>
          <p:cNvSpPr txBox="1"/>
          <p:nvPr/>
        </p:nvSpPr>
        <p:spPr>
          <a:xfrm>
            <a:off x="442452" y="516981"/>
            <a:ext cx="11218606" cy="4204356"/>
          </a:xfrm>
          <a:prstGeom prst="rect">
            <a:avLst/>
          </a:prstGeom>
          <a:noFill/>
        </p:spPr>
        <p:txBody>
          <a:bodyPr wrap="square">
            <a:spAutoFit/>
          </a:bodyPr>
          <a:lstStyle/>
          <a:p>
            <a:pPr algn="just">
              <a:lnSpc>
                <a:spcPct val="150000"/>
              </a:lnSpc>
            </a:pPr>
            <a:r>
              <a:rPr lang="en-US" dirty="0"/>
              <a:t>3. Data Reduction: </a:t>
            </a:r>
          </a:p>
          <a:p>
            <a:pPr algn="just">
              <a:lnSpc>
                <a:spcPct val="150000"/>
              </a:lnSpc>
            </a:pPr>
            <a:r>
              <a:rPr lang="en-US" dirty="0"/>
              <a:t>Data reduction is a crucial step in the data mining process that involves reducing the size of the dataset while preserving the important information. This is done to improve the efficiency of data analysis and to avoid overfitting of the model. This process is necessary for real-world applications as the data size is big. In this process, the reduction of random variables or attributes is done so that the dimensionality of the data set can be reduced. Combining and merging the attributes of the data without losing its original characteristics. This also helps in the reduction of storage space, and computation time is reduced. When the data is highly dimensional, a problem called the “Curse of Dimensionality” occurs.</a:t>
            </a:r>
          </a:p>
          <a:p>
            <a:pPr algn="just">
              <a:lnSpc>
                <a:spcPct val="150000"/>
              </a:lnSpc>
            </a:pPr>
            <a:endParaRPr lang="en-US" dirty="0"/>
          </a:p>
          <a:p>
            <a:pPr algn="just">
              <a:lnSpc>
                <a:spcPct val="150000"/>
              </a:lnSpc>
            </a:pPr>
            <a:endParaRPr lang="en-US" dirty="0"/>
          </a:p>
        </p:txBody>
      </p:sp>
    </p:spTree>
    <p:extLst>
      <p:ext uri="{BB962C8B-B14F-4D97-AF65-F5344CB8AC3E}">
        <p14:creationId xmlns:p14="http://schemas.microsoft.com/office/powerpoint/2010/main" val="807464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A0B8F41-B2C7-4600-0AFE-70922842EC5A}"/>
              </a:ext>
            </a:extLst>
          </p:cNvPr>
          <p:cNvSpPr txBox="1"/>
          <p:nvPr/>
        </p:nvSpPr>
        <p:spPr>
          <a:xfrm>
            <a:off x="2610716" y="355661"/>
            <a:ext cx="6094268" cy="369332"/>
          </a:xfrm>
          <a:prstGeom prst="rect">
            <a:avLst/>
          </a:prstGeom>
          <a:noFill/>
        </p:spPr>
        <p:txBody>
          <a:bodyPr wrap="square">
            <a:spAutoFit/>
          </a:bodyPr>
          <a:lstStyle/>
          <a:p>
            <a:pPr algn="ctr"/>
            <a:r>
              <a:rPr lang="en-IN" b="1" i="0" dirty="0">
                <a:solidFill>
                  <a:srgbClr val="474747"/>
                </a:solidFill>
                <a:effectLst/>
                <a:latin typeface="Heebo" panose="020F0502020204030204" pitchFamily="2" charset="-79"/>
                <a:cs typeface="Heebo" panose="020F0502020204030204" pitchFamily="2" charset="-79"/>
              </a:rPr>
              <a:t>Data Cube Aggregations</a:t>
            </a:r>
          </a:p>
        </p:txBody>
      </p:sp>
      <p:sp>
        <p:nvSpPr>
          <p:cNvPr id="5" name="TextBox 4">
            <a:extLst>
              <a:ext uri="{FF2B5EF4-FFF2-40B4-BE49-F238E27FC236}">
                <a16:creationId xmlns:a16="http://schemas.microsoft.com/office/drawing/2014/main" xmlns="" id="{26E2926A-2046-7FDD-2973-5B3989DDED58}"/>
              </a:ext>
            </a:extLst>
          </p:cNvPr>
          <p:cNvSpPr txBox="1"/>
          <p:nvPr/>
        </p:nvSpPr>
        <p:spPr>
          <a:xfrm>
            <a:off x="501361" y="1194184"/>
            <a:ext cx="11468966" cy="1200329"/>
          </a:xfrm>
          <a:prstGeom prst="rect">
            <a:avLst/>
          </a:prstGeom>
          <a:noFill/>
        </p:spPr>
        <p:txBody>
          <a:bodyPr wrap="square">
            <a:spAutoFit/>
          </a:bodyPr>
          <a:lstStyle/>
          <a:p>
            <a:r>
              <a:rPr lang="en-US" b="0" i="0" dirty="0">
                <a:solidFill>
                  <a:srgbClr val="000000"/>
                </a:solidFill>
                <a:effectLst/>
                <a:latin typeface="Nunito" pitchFamily="2" charset="0"/>
              </a:rPr>
              <a:t>When we have data in the form different from the needed, then the aggregation methods can be applied to the attributes to obtain the desired attributes. For example, a shop has data consists of its quarterly sales for the year 2010 to 2012. The data is available in the quarterly form but there is a need to retrieve its annual sales. So, it is required to aggregate the data to find the desired output.</a:t>
            </a:r>
            <a:endParaRPr lang="en-IN" dirty="0"/>
          </a:p>
        </p:txBody>
      </p:sp>
      <p:pic>
        <p:nvPicPr>
          <p:cNvPr id="7" name="Picture 6">
            <a:extLst>
              <a:ext uri="{FF2B5EF4-FFF2-40B4-BE49-F238E27FC236}">
                <a16:creationId xmlns:a16="http://schemas.microsoft.com/office/drawing/2014/main" xmlns="" id="{1BFCDB67-C48B-A46E-D377-636D4B1DC4F7}"/>
              </a:ext>
            </a:extLst>
          </p:cNvPr>
          <p:cNvPicPr>
            <a:picLocks noChangeAspect="1"/>
          </p:cNvPicPr>
          <p:nvPr/>
        </p:nvPicPr>
        <p:blipFill rotWithShape="1">
          <a:blip r:embed="rId2"/>
          <a:srcRect l="25410" t="52576" r="26223" b="14394"/>
          <a:stretch/>
        </p:blipFill>
        <p:spPr>
          <a:xfrm>
            <a:off x="1381991" y="2863704"/>
            <a:ext cx="8842664" cy="3007161"/>
          </a:xfrm>
          <a:prstGeom prst="rect">
            <a:avLst/>
          </a:prstGeom>
        </p:spPr>
      </p:pic>
    </p:spTree>
    <p:extLst>
      <p:ext uri="{BB962C8B-B14F-4D97-AF65-F5344CB8AC3E}">
        <p14:creationId xmlns:p14="http://schemas.microsoft.com/office/powerpoint/2010/main" val="195056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D1FBA47-86D7-AAAC-B400-D24721035CA1}"/>
              </a:ext>
            </a:extLst>
          </p:cNvPr>
          <p:cNvSpPr txBox="1"/>
          <p:nvPr/>
        </p:nvSpPr>
        <p:spPr>
          <a:xfrm>
            <a:off x="374073" y="1028343"/>
            <a:ext cx="11648209" cy="4204356"/>
          </a:xfrm>
          <a:prstGeom prst="rect">
            <a:avLst/>
          </a:prstGeom>
          <a:noFill/>
        </p:spPr>
        <p:txBody>
          <a:bodyPr wrap="square">
            <a:spAutoFit/>
          </a:bodyPr>
          <a:lstStyle/>
          <a:p>
            <a:pPr algn="just">
              <a:lnSpc>
                <a:spcPct val="150000"/>
              </a:lnSpc>
            </a:pPr>
            <a:r>
              <a:rPr lang="en-US" dirty="0"/>
              <a:t>Examples of aggregate data:</a:t>
            </a:r>
          </a:p>
          <a:p>
            <a:pPr marL="285750" indent="-285750" algn="just">
              <a:lnSpc>
                <a:spcPct val="150000"/>
              </a:lnSpc>
              <a:buFont typeface="Arial" panose="020B0604020202020204" pitchFamily="34" charset="0"/>
              <a:buChar char="•"/>
            </a:pPr>
            <a:r>
              <a:rPr lang="en-US" dirty="0"/>
              <a:t>Finding the average age of customer buying a particular product which can help in finding out the targeted age group for that particular product. Instead of dealing with an individual customer, the average age of the customer is calculated.</a:t>
            </a:r>
          </a:p>
          <a:p>
            <a:pPr marL="285750" indent="-285750" algn="just">
              <a:lnSpc>
                <a:spcPct val="150000"/>
              </a:lnSpc>
              <a:buFont typeface="Arial" panose="020B0604020202020204" pitchFamily="34" charset="0"/>
              <a:buChar char="•"/>
            </a:pPr>
            <a:r>
              <a:rPr lang="en-US" dirty="0"/>
              <a:t>Finding the number of consumers by country. This can increase sales in the country with more buyers and help the company to enhance its marketing in a country with low buyers. Here also, instead of an individual buyer, a group of buyers in a country are considered.</a:t>
            </a:r>
          </a:p>
          <a:p>
            <a:pPr marL="285750" indent="-285750" algn="just">
              <a:lnSpc>
                <a:spcPct val="150000"/>
              </a:lnSpc>
              <a:buFont typeface="Arial" panose="020B0604020202020204" pitchFamily="34" charset="0"/>
              <a:buChar char="•"/>
            </a:pPr>
            <a:r>
              <a:rPr lang="en-US" dirty="0"/>
              <a:t>By collecting the data from online buyers, the company can analyze the consumer behavior pattern, the success of the product which helps the marketing and finance department to find new marketing strategies and planning the budget.</a:t>
            </a:r>
          </a:p>
          <a:p>
            <a:pPr marL="285750" indent="-285750" algn="just">
              <a:lnSpc>
                <a:spcPct val="150000"/>
              </a:lnSpc>
              <a:buFont typeface="Arial" panose="020B0604020202020204" pitchFamily="34" charset="0"/>
              <a:buChar char="•"/>
            </a:pPr>
            <a:r>
              <a:rPr lang="en-US" dirty="0"/>
              <a:t>Finding the value of voter turnout in a state or country. It is done by counting the total votes of a candidate in a particular region instead of counting the individual voter records.</a:t>
            </a:r>
            <a:endParaRPr lang="en-IN" dirty="0"/>
          </a:p>
        </p:txBody>
      </p:sp>
    </p:spTree>
    <p:extLst>
      <p:ext uri="{BB962C8B-B14F-4D97-AF65-F5344CB8AC3E}">
        <p14:creationId xmlns:p14="http://schemas.microsoft.com/office/powerpoint/2010/main" val="2874652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1FD281-B7A2-6881-281F-036E09C62DD7}"/>
              </a:ext>
            </a:extLst>
          </p:cNvPr>
          <p:cNvSpPr txBox="1"/>
          <p:nvPr/>
        </p:nvSpPr>
        <p:spPr>
          <a:xfrm>
            <a:off x="1153391" y="1083162"/>
            <a:ext cx="9434946" cy="880369"/>
          </a:xfrm>
          <a:prstGeom prst="rect">
            <a:avLst/>
          </a:prstGeom>
          <a:noFill/>
        </p:spPr>
        <p:txBody>
          <a:bodyPr wrap="square">
            <a:spAutoFit/>
          </a:bodyPr>
          <a:lstStyle/>
          <a:p>
            <a:pPr algn="just">
              <a:lnSpc>
                <a:spcPct val="150000"/>
              </a:lnSpc>
            </a:pPr>
            <a:r>
              <a:rPr lang="en-US" dirty="0"/>
              <a:t>Sampling is a method that allows us to get information about the population based on the statistics from a subset of the population (sample), without having to investigate every individual.</a:t>
            </a:r>
            <a:endParaRPr lang="en-IN" dirty="0"/>
          </a:p>
        </p:txBody>
      </p:sp>
      <p:pic>
        <p:nvPicPr>
          <p:cNvPr id="1026" name="Picture 2" descr="types of sampling">
            <a:extLst>
              <a:ext uri="{FF2B5EF4-FFF2-40B4-BE49-F238E27FC236}">
                <a16:creationId xmlns:a16="http://schemas.microsoft.com/office/drawing/2014/main" xmlns="" id="{40410870-CA9D-A01F-3F37-63A663F65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986" y="2865293"/>
            <a:ext cx="74199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857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84959A-C52A-4EC8-4DCF-E37115EC3F74}"/>
              </a:ext>
            </a:extLst>
          </p:cNvPr>
          <p:cNvPicPr>
            <a:picLocks noChangeAspect="1"/>
          </p:cNvPicPr>
          <p:nvPr/>
        </p:nvPicPr>
        <p:blipFill rotWithShape="1">
          <a:blip r:embed="rId2"/>
          <a:srcRect l="5799" t="45857" r="29514" b="13333"/>
          <a:stretch/>
        </p:blipFill>
        <p:spPr>
          <a:xfrm>
            <a:off x="1245870" y="1371600"/>
            <a:ext cx="9761220" cy="4572000"/>
          </a:xfrm>
          <a:prstGeom prst="rect">
            <a:avLst/>
          </a:prstGeom>
        </p:spPr>
      </p:pic>
      <p:sp>
        <p:nvSpPr>
          <p:cNvPr id="4" name="TextBox 3">
            <a:extLst>
              <a:ext uri="{FF2B5EF4-FFF2-40B4-BE49-F238E27FC236}">
                <a16:creationId xmlns:a16="http://schemas.microsoft.com/office/drawing/2014/main" xmlns="" id="{4A61A52E-141B-32FC-7544-7DACDE11A55D}"/>
              </a:ext>
            </a:extLst>
          </p:cNvPr>
          <p:cNvSpPr txBox="1"/>
          <p:nvPr/>
        </p:nvSpPr>
        <p:spPr>
          <a:xfrm>
            <a:off x="2354580" y="320040"/>
            <a:ext cx="5955030" cy="400110"/>
          </a:xfrm>
          <a:prstGeom prst="rect">
            <a:avLst/>
          </a:prstGeom>
          <a:noFill/>
        </p:spPr>
        <p:txBody>
          <a:bodyPr wrap="square" rtlCol="0">
            <a:spAutoFit/>
          </a:bodyPr>
          <a:lstStyle/>
          <a:p>
            <a:pPr algn="ctr"/>
            <a:r>
              <a:rPr lang="en-US" sz="2000" b="1" dirty="0"/>
              <a:t>Different Types of Sampling Techniques</a:t>
            </a:r>
            <a:r>
              <a:rPr lang="en-US" dirty="0"/>
              <a:t>:</a:t>
            </a:r>
            <a:endParaRPr lang="en-IN" dirty="0"/>
          </a:p>
        </p:txBody>
      </p:sp>
    </p:spTree>
    <p:extLst>
      <p:ext uri="{BB962C8B-B14F-4D97-AF65-F5344CB8AC3E}">
        <p14:creationId xmlns:p14="http://schemas.microsoft.com/office/powerpoint/2010/main" val="2194641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361DED1-CC31-ADC2-5A6D-AE442383CD8A}"/>
              </a:ext>
            </a:extLst>
          </p:cNvPr>
          <p:cNvSpPr txBox="1"/>
          <p:nvPr/>
        </p:nvSpPr>
        <p:spPr>
          <a:xfrm>
            <a:off x="592282" y="889844"/>
            <a:ext cx="10131136" cy="4608121"/>
          </a:xfrm>
          <a:prstGeom prst="rect">
            <a:avLst/>
          </a:prstGeom>
          <a:noFill/>
        </p:spPr>
        <p:txBody>
          <a:bodyPr wrap="square">
            <a:spAutoFit/>
          </a:bodyPr>
          <a:lstStyle/>
          <a:p>
            <a:pPr algn="just">
              <a:lnSpc>
                <a:spcPct val="150000"/>
              </a:lnSpc>
              <a:buFont typeface="Arial" panose="020B0604020202020204" pitchFamily="34" charset="0"/>
              <a:buChar char="•"/>
            </a:pPr>
            <a:r>
              <a:rPr lang="en-US" b="1" i="0" dirty="0">
                <a:solidFill>
                  <a:srgbClr val="222222"/>
                </a:solidFill>
                <a:effectLst/>
                <a:latin typeface="Lato" panose="020F0502020204030203" pitchFamily="34" charset="0"/>
              </a:rPr>
              <a:t>Probability Sampling:</a:t>
            </a:r>
            <a:r>
              <a:rPr lang="en-US" b="0" i="0" dirty="0">
                <a:solidFill>
                  <a:srgbClr val="222222"/>
                </a:solidFill>
                <a:effectLst/>
                <a:latin typeface="Lato" panose="020F0502020204030203" pitchFamily="34" charset="0"/>
              </a:rPr>
              <a:t> In probability sampling, every element of the population has an equal chance of being selected. Probability sampling gives us the best chance to create a sample that is truly representative of the population</a:t>
            </a:r>
          </a:p>
          <a:p>
            <a:pPr algn="just">
              <a:lnSpc>
                <a:spcPct val="150000"/>
              </a:lnSpc>
              <a:buFont typeface="Arial" panose="020B0604020202020204" pitchFamily="34" charset="0"/>
              <a:buChar char="•"/>
            </a:pPr>
            <a:r>
              <a:rPr lang="en-US" b="1" i="0" dirty="0">
                <a:solidFill>
                  <a:srgbClr val="222222"/>
                </a:solidFill>
                <a:effectLst/>
                <a:latin typeface="Lato" panose="020F0502020204030203" pitchFamily="34" charset="0"/>
              </a:rPr>
              <a:t>Non-Probability Sampling:</a:t>
            </a:r>
            <a:r>
              <a:rPr lang="en-US" b="0" i="0" dirty="0">
                <a:solidFill>
                  <a:srgbClr val="222222"/>
                </a:solidFill>
                <a:effectLst/>
                <a:latin typeface="Lato" panose="020F0502020204030203" pitchFamily="34" charset="0"/>
              </a:rPr>
              <a:t> In non-probability sampling, all elements do not have an equal chance of being selected. Consequently, there is a significant risk of ending up with a non-representative sample which does not produce generalizable results</a:t>
            </a:r>
          </a:p>
          <a:p>
            <a:pPr algn="just">
              <a:lnSpc>
                <a:spcPct val="150000"/>
              </a:lnSpc>
            </a:pPr>
            <a:r>
              <a:rPr lang="en-US" b="0" i="0" dirty="0">
                <a:solidFill>
                  <a:srgbClr val="222222"/>
                </a:solidFill>
                <a:effectLst/>
                <a:latin typeface="Lato" panose="020F0502020204030203" pitchFamily="34" charset="0"/>
              </a:rPr>
              <a:t>For example, let’s say our population consists of 20 individuals. Each individual is numbered from 1 to 20 and is represented by a specific color (red, blue, green, or yellow). Each person would have odds of 1 out of 20 of being chosen in probability sampling.</a:t>
            </a:r>
          </a:p>
          <a:p>
            <a:pPr algn="just">
              <a:lnSpc>
                <a:spcPct val="150000"/>
              </a:lnSpc>
            </a:pPr>
            <a:r>
              <a:rPr lang="en-US" b="0" i="0" dirty="0">
                <a:solidFill>
                  <a:srgbClr val="222222"/>
                </a:solidFill>
                <a:effectLst/>
                <a:latin typeface="Lato" panose="020F0502020204030203" pitchFamily="34" charset="0"/>
              </a:rPr>
              <a:t>With non-probability sampling, these odds are not equal. A person might have a better chance of being chosen than others.</a:t>
            </a:r>
          </a:p>
        </p:txBody>
      </p:sp>
    </p:spTree>
    <p:extLst>
      <p:ext uri="{BB962C8B-B14F-4D97-AF65-F5344CB8AC3E}">
        <p14:creationId xmlns:p14="http://schemas.microsoft.com/office/powerpoint/2010/main" val="1387624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834A51-2E34-7776-67FE-50180B1B6898}"/>
              </a:ext>
            </a:extLst>
          </p:cNvPr>
          <p:cNvPicPr>
            <a:picLocks noChangeAspect="1"/>
          </p:cNvPicPr>
          <p:nvPr/>
        </p:nvPicPr>
        <p:blipFill rotWithShape="1">
          <a:blip r:embed="rId2"/>
          <a:srcRect l="5997" t="31667" r="30271" b="6061"/>
          <a:stretch/>
        </p:blipFill>
        <p:spPr>
          <a:xfrm>
            <a:off x="696191" y="748145"/>
            <a:ext cx="9684327" cy="4914900"/>
          </a:xfrm>
          <a:prstGeom prst="rect">
            <a:avLst/>
          </a:prstGeom>
        </p:spPr>
      </p:pic>
      <p:sp>
        <p:nvSpPr>
          <p:cNvPr id="5" name="TextBox 4">
            <a:extLst>
              <a:ext uri="{FF2B5EF4-FFF2-40B4-BE49-F238E27FC236}">
                <a16:creationId xmlns:a16="http://schemas.microsoft.com/office/drawing/2014/main" xmlns="" id="{A97FB3AD-9FE6-791D-FCF3-70370B1BC1F0}"/>
              </a:ext>
            </a:extLst>
          </p:cNvPr>
          <p:cNvSpPr txBox="1"/>
          <p:nvPr/>
        </p:nvSpPr>
        <p:spPr>
          <a:xfrm>
            <a:off x="696191" y="5663045"/>
            <a:ext cx="11105284" cy="646331"/>
          </a:xfrm>
          <a:prstGeom prst="rect">
            <a:avLst/>
          </a:prstGeom>
          <a:noFill/>
        </p:spPr>
        <p:txBody>
          <a:bodyPr wrap="square">
            <a:spAutoFit/>
          </a:bodyPr>
          <a:lstStyle/>
          <a:p>
            <a:r>
              <a:rPr lang="en-US" dirty="0"/>
              <a:t>One big advantage of this technique is that it is the most direct method of probability sampling. But it comes with a caveat – it may not select enough individuals with our characteristics of interest. </a:t>
            </a:r>
            <a:endParaRPr lang="en-IN" dirty="0"/>
          </a:p>
        </p:txBody>
      </p:sp>
    </p:spTree>
    <p:extLst>
      <p:ext uri="{BB962C8B-B14F-4D97-AF65-F5344CB8AC3E}">
        <p14:creationId xmlns:p14="http://schemas.microsoft.com/office/powerpoint/2010/main" val="2938736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6644BE0-ACD2-1801-8467-EBF3C5EA8550}"/>
              </a:ext>
            </a:extLst>
          </p:cNvPr>
          <p:cNvSpPr txBox="1"/>
          <p:nvPr/>
        </p:nvSpPr>
        <p:spPr>
          <a:xfrm>
            <a:off x="584488" y="411448"/>
            <a:ext cx="11229976" cy="1846659"/>
          </a:xfrm>
          <a:prstGeom prst="rect">
            <a:avLst/>
          </a:prstGeom>
          <a:noFill/>
        </p:spPr>
        <p:txBody>
          <a:bodyPr wrap="square">
            <a:spAutoFit/>
          </a:bodyPr>
          <a:lstStyle/>
          <a:p>
            <a:r>
              <a:rPr lang="en-US" sz="2400" dirty="0"/>
              <a:t>Systematic Sampling</a:t>
            </a:r>
          </a:p>
          <a:p>
            <a:r>
              <a:rPr lang="en-US" dirty="0"/>
              <a:t>In this type of sampling, the first individual is selected randomly and others are selected using a fixed ‘sampling interval’. Let’s take a simple example to understand this.</a:t>
            </a:r>
          </a:p>
          <a:p>
            <a:endParaRPr lang="en-US" dirty="0"/>
          </a:p>
          <a:p>
            <a:r>
              <a:rPr lang="en-US" dirty="0"/>
              <a:t>Say our population size is x and we have to select a sample size of n. Then, the next individual that we will select would be x/nth intervals away from the first individual. We can select the rest in the same way.</a:t>
            </a:r>
            <a:endParaRPr lang="en-IN" dirty="0"/>
          </a:p>
        </p:txBody>
      </p:sp>
      <p:pic>
        <p:nvPicPr>
          <p:cNvPr id="5" name="Picture 4">
            <a:extLst>
              <a:ext uri="{FF2B5EF4-FFF2-40B4-BE49-F238E27FC236}">
                <a16:creationId xmlns:a16="http://schemas.microsoft.com/office/drawing/2014/main" xmlns="" id="{3B3EC4F4-EC24-9E12-79D4-8B8EC3810A84}"/>
              </a:ext>
            </a:extLst>
          </p:cNvPr>
          <p:cNvPicPr>
            <a:picLocks noChangeAspect="1"/>
          </p:cNvPicPr>
          <p:nvPr/>
        </p:nvPicPr>
        <p:blipFill rotWithShape="1">
          <a:blip r:embed="rId2"/>
          <a:srcRect l="6425" t="30833" r="30347" b="6000"/>
          <a:stretch/>
        </p:blipFill>
        <p:spPr>
          <a:xfrm>
            <a:off x="1371600" y="2433893"/>
            <a:ext cx="9258300" cy="4332002"/>
          </a:xfrm>
          <a:prstGeom prst="rect">
            <a:avLst/>
          </a:prstGeom>
        </p:spPr>
      </p:pic>
    </p:spTree>
    <p:extLst>
      <p:ext uri="{BB962C8B-B14F-4D97-AF65-F5344CB8AC3E}">
        <p14:creationId xmlns:p14="http://schemas.microsoft.com/office/powerpoint/2010/main" val="255854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36317D-8FD7-FFCC-2E66-C6FAF16CF90B}"/>
              </a:ext>
            </a:extLst>
          </p:cNvPr>
          <p:cNvPicPr>
            <a:picLocks noChangeAspect="1"/>
          </p:cNvPicPr>
          <p:nvPr/>
        </p:nvPicPr>
        <p:blipFill rotWithShape="1">
          <a:blip r:embed="rId2"/>
          <a:srcRect l="29197" t="21212" r="14458" b="15455"/>
          <a:stretch/>
        </p:blipFill>
        <p:spPr>
          <a:xfrm>
            <a:off x="1475510" y="290946"/>
            <a:ext cx="8520546" cy="5507182"/>
          </a:xfrm>
          <a:prstGeom prst="rect">
            <a:avLst/>
          </a:prstGeom>
        </p:spPr>
      </p:pic>
    </p:spTree>
    <p:extLst>
      <p:ext uri="{BB962C8B-B14F-4D97-AF65-F5344CB8AC3E}">
        <p14:creationId xmlns:p14="http://schemas.microsoft.com/office/powerpoint/2010/main" val="890842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14B9CB2-4217-C9F4-5A7A-A34DB0D8A258}"/>
              </a:ext>
            </a:extLst>
          </p:cNvPr>
          <p:cNvPicPr>
            <a:picLocks noChangeAspect="1"/>
          </p:cNvPicPr>
          <p:nvPr/>
        </p:nvPicPr>
        <p:blipFill rotWithShape="1">
          <a:blip r:embed="rId2"/>
          <a:srcRect l="15279" t="26167" r="34826" b="9500"/>
          <a:stretch/>
        </p:blipFill>
        <p:spPr>
          <a:xfrm>
            <a:off x="925830" y="651510"/>
            <a:ext cx="10069830" cy="5554980"/>
          </a:xfrm>
          <a:prstGeom prst="rect">
            <a:avLst/>
          </a:prstGeom>
        </p:spPr>
      </p:pic>
    </p:spTree>
    <p:extLst>
      <p:ext uri="{BB962C8B-B14F-4D97-AF65-F5344CB8AC3E}">
        <p14:creationId xmlns:p14="http://schemas.microsoft.com/office/powerpoint/2010/main" val="1556082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B6FEE4F-5AA5-A5DF-BB6E-0BA6B41FE2B5}"/>
              </a:ext>
            </a:extLst>
          </p:cNvPr>
          <p:cNvSpPr txBox="1"/>
          <p:nvPr/>
        </p:nvSpPr>
        <p:spPr>
          <a:xfrm>
            <a:off x="613064" y="847866"/>
            <a:ext cx="9996054" cy="1754326"/>
          </a:xfrm>
          <a:prstGeom prst="rect">
            <a:avLst/>
          </a:prstGeom>
          <a:noFill/>
        </p:spPr>
        <p:txBody>
          <a:bodyPr wrap="square">
            <a:spAutoFit/>
          </a:bodyPr>
          <a:lstStyle/>
          <a:p>
            <a:r>
              <a:rPr lang="en-US" dirty="0"/>
              <a:t>Here, we first divided our population into subgroups based on different colors of red, yellow, green and blue. Then, from each color, we selected an individual in the proportion of their numbers in the population.</a:t>
            </a:r>
          </a:p>
          <a:p>
            <a:endParaRPr lang="en-US" dirty="0"/>
          </a:p>
          <a:p>
            <a:r>
              <a:rPr lang="en-US" dirty="0"/>
              <a:t>We use this type of sampling when we want representation from all the subgroups of the population. However, stratified sampling requires proper knowledge of the characteristics of the population.</a:t>
            </a:r>
            <a:endParaRPr lang="en-IN" dirty="0"/>
          </a:p>
        </p:txBody>
      </p:sp>
    </p:spTree>
    <p:extLst>
      <p:ext uri="{BB962C8B-B14F-4D97-AF65-F5344CB8AC3E}">
        <p14:creationId xmlns:p14="http://schemas.microsoft.com/office/powerpoint/2010/main" val="2958713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E58456A-EA32-40AE-BC71-B368B418ABA1}"/>
              </a:ext>
            </a:extLst>
          </p:cNvPr>
          <p:cNvPicPr>
            <a:picLocks noChangeAspect="1"/>
          </p:cNvPicPr>
          <p:nvPr/>
        </p:nvPicPr>
        <p:blipFill rotWithShape="1">
          <a:blip r:embed="rId2"/>
          <a:srcRect l="17361" t="25606" r="36237" b="7424"/>
          <a:stretch/>
        </p:blipFill>
        <p:spPr>
          <a:xfrm>
            <a:off x="602673" y="93518"/>
            <a:ext cx="9912927" cy="6255327"/>
          </a:xfrm>
          <a:prstGeom prst="rect">
            <a:avLst/>
          </a:prstGeom>
        </p:spPr>
      </p:pic>
    </p:spTree>
    <p:extLst>
      <p:ext uri="{BB962C8B-B14F-4D97-AF65-F5344CB8AC3E}">
        <p14:creationId xmlns:p14="http://schemas.microsoft.com/office/powerpoint/2010/main" val="2271519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2C9F500-1E79-B9E8-66BD-ACB9454D2309}"/>
              </a:ext>
            </a:extLst>
          </p:cNvPr>
          <p:cNvPicPr>
            <a:picLocks noChangeAspect="1"/>
          </p:cNvPicPr>
          <p:nvPr/>
        </p:nvPicPr>
        <p:blipFill rotWithShape="1">
          <a:blip r:embed="rId2"/>
          <a:srcRect l="18781" t="27879" r="35859" b="11818"/>
          <a:stretch/>
        </p:blipFill>
        <p:spPr>
          <a:xfrm>
            <a:off x="696192" y="509156"/>
            <a:ext cx="10110354" cy="5538354"/>
          </a:xfrm>
          <a:prstGeom prst="rect">
            <a:avLst/>
          </a:prstGeom>
        </p:spPr>
      </p:pic>
    </p:spTree>
    <p:extLst>
      <p:ext uri="{BB962C8B-B14F-4D97-AF65-F5344CB8AC3E}">
        <p14:creationId xmlns:p14="http://schemas.microsoft.com/office/powerpoint/2010/main" val="4031478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7B1D1C-F793-847D-0862-369D0D86B62C}"/>
              </a:ext>
            </a:extLst>
          </p:cNvPr>
          <p:cNvPicPr>
            <a:picLocks noChangeAspect="1"/>
          </p:cNvPicPr>
          <p:nvPr/>
        </p:nvPicPr>
        <p:blipFill rotWithShape="1">
          <a:blip r:embed="rId2"/>
          <a:srcRect l="20013" t="25909" r="35953" b="19545"/>
          <a:stretch/>
        </p:blipFill>
        <p:spPr>
          <a:xfrm>
            <a:off x="488372" y="457200"/>
            <a:ext cx="10442863" cy="5559136"/>
          </a:xfrm>
          <a:prstGeom prst="rect">
            <a:avLst/>
          </a:prstGeom>
        </p:spPr>
      </p:pic>
    </p:spTree>
    <p:extLst>
      <p:ext uri="{BB962C8B-B14F-4D97-AF65-F5344CB8AC3E}">
        <p14:creationId xmlns:p14="http://schemas.microsoft.com/office/powerpoint/2010/main" val="3404982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9934F52-A21E-9154-D4E8-8B0EE1D5B0C9}"/>
              </a:ext>
            </a:extLst>
          </p:cNvPr>
          <p:cNvPicPr>
            <a:picLocks noChangeAspect="1"/>
          </p:cNvPicPr>
          <p:nvPr/>
        </p:nvPicPr>
        <p:blipFill rotWithShape="1">
          <a:blip r:embed="rId2"/>
          <a:srcRect l="19161" t="31515" r="35953" b="8181"/>
          <a:stretch/>
        </p:blipFill>
        <p:spPr>
          <a:xfrm>
            <a:off x="1215736" y="696192"/>
            <a:ext cx="9538855" cy="5600700"/>
          </a:xfrm>
          <a:prstGeom prst="rect">
            <a:avLst/>
          </a:prstGeom>
        </p:spPr>
      </p:pic>
    </p:spTree>
    <p:extLst>
      <p:ext uri="{BB962C8B-B14F-4D97-AF65-F5344CB8AC3E}">
        <p14:creationId xmlns:p14="http://schemas.microsoft.com/office/powerpoint/2010/main" val="3854654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D65B640-20B6-E0EF-C427-3439AEA99682}"/>
              </a:ext>
            </a:extLst>
          </p:cNvPr>
          <p:cNvPicPr>
            <a:picLocks noChangeAspect="1"/>
          </p:cNvPicPr>
          <p:nvPr/>
        </p:nvPicPr>
        <p:blipFill rotWithShape="1">
          <a:blip r:embed="rId2"/>
          <a:srcRect l="15468" t="26061" r="36048" b="8788"/>
          <a:stretch/>
        </p:blipFill>
        <p:spPr>
          <a:xfrm>
            <a:off x="623455" y="706582"/>
            <a:ext cx="9320645" cy="5548745"/>
          </a:xfrm>
          <a:prstGeom prst="rect">
            <a:avLst/>
          </a:prstGeom>
        </p:spPr>
      </p:pic>
    </p:spTree>
    <p:extLst>
      <p:ext uri="{BB962C8B-B14F-4D97-AF65-F5344CB8AC3E}">
        <p14:creationId xmlns:p14="http://schemas.microsoft.com/office/powerpoint/2010/main" val="2303996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a:extLst>
              <a:ext uri="{FF2B5EF4-FFF2-40B4-BE49-F238E27FC236}">
                <a16:creationId xmlns:a16="http://schemas.microsoft.com/office/drawing/2014/main" xmlns="" id="{DADB4F0A-C2DC-F7F4-20ED-E089CEF02253}"/>
              </a:ext>
            </a:extLst>
          </p:cNvPr>
          <p:cNvSpPr>
            <a:spLocks noGrp="1" noChangeArrowheads="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C687434-C2CF-419F-AA27-7257F8A359B2}" type="slidenum">
              <a:rPr lang="en-US" altLang="en-US" sz="1200"/>
              <a:pPr eaLnBrk="1" hangingPunct="1"/>
              <a:t>57</a:t>
            </a:fld>
            <a:endParaRPr lang="en-US" altLang="en-US" sz="1200"/>
          </a:p>
        </p:txBody>
      </p:sp>
      <p:sp>
        <p:nvSpPr>
          <p:cNvPr id="28675" name="Rectangle 2">
            <a:extLst>
              <a:ext uri="{FF2B5EF4-FFF2-40B4-BE49-F238E27FC236}">
                <a16:creationId xmlns:a16="http://schemas.microsoft.com/office/drawing/2014/main" xmlns="" id="{A8EC63E8-0266-9EF3-7D95-F34F10E6A098}"/>
              </a:ext>
            </a:extLst>
          </p:cNvPr>
          <p:cNvSpPr>
            <a:spLocks noGrp="1" noChangeArrowheads="1"/>
          </p:cNvSpPr>
          <p:nvPr>
            <p:ph type="title" idx="4294967295"/>
          </p:nvPr>
        </p:nvSpPr>
        <p:spPr>
          <a:xfrm>
            <a:off x="1524000" y="609600"/>
            <a:ext cx="9220200" cy="609600"/>
          </a:xfrm>
        </p:spPr>
        <p:txBody>
          <a:bodyPr>
            <a:normAutofit fontScale="90000"/>
          </a:bodyPr>
          <a:lstStyle/>
          <a:p>
            <a:pPr eaLnBrk="1" hangingPunct="1"/>
            <a:r>
              <a:rPr lang="en-US" altLang="en-US" dirty="0"/>
              <a:t>Data Reduction : Dimensionality Reduction</a:t>
            </a:r>
          </a:p>
        </p:txBody>
      </p:sp>
      <p:sp>
        <p:nvSpPr>
          <p:cNvPr id="28676" name="Rectangle 3">
            <a:extLst>
              <a:ext uri="{FF2B5EF4-FFF2-40B4-BE49-F238E27FC236}">
                <a16:creationId xmlns:a16="http://schemas.microsoft.com/office/drawing/2014/main" xmlns="" id="{4EB94D54-6058-C2EB-C7F3-9763C430EB24}"/>
              </a:ext>
            </a:extLst>
          </p:cNvPr>
          <p:cNvSpPr>
            <a:spLocks noGrp="1" noChangeArrowheads="1"/>
          </p:cNvSpPr>
          <p:nvPr>
            <p:ph type="body" idx="4294967295"/>
          </p:nvPr>
        </p:nvSpPr>
        <p:spPr>
          <a:xfrm>
            <a:off x="203200" y="1295400"/>
            <a:ext cx="11480800" cy="5181600"/>
          </a:xfrm>
        </p:spPr>
        <p:txBody>
          <a:bodyPr>
            <a:normAutofit/>
          </a:bodyPr>
          <a:lstStyle/>
          <a:p>
            <a:pPr eaLnBrk="1" hangingPunct="1">
              <a:lnSpc>
                <a:spcPct val="110000"/>
              </a:lnSpc>
            </a:pPr>
            <a:r>
              <a:rPr lang="en-US" altLang="en-US" sz="1800" b="1" dirty="0"/>
              <a:t>Curse of dimensionality</a:t>
            </a:r>
          </a:p>
          <a:p>
            <a:pPr lvl="1" eaLnBrk="1" hangingPunct="1">
              <a:lnSpc>
                <a:spcPct val="110000"/>
              </a:lnSpc>
            </a:pPr>
            <a:r>
              <a:rPr lang="en-US" altLang="en-US" sz="1800" dirty="0"/>
              <a:t>When dimensionality increases, data becomes </a:t>
            </a:r>
            <a:r>
              <a:rPr lang="en-US" altLang="en-US" sz="1800"/>
              <a:t>increasingly </a:t>
            </a:r>
            <a:r>
              <a:rPr lang="en-US" altLang="en-US" sz="1800" smtClean="0"/>
              <a:t>sparse or skewed</a:t>
            </a:r>
            <a:endParaRPr lang="en-US" altLang="en-US" sz="1800" dirty="0"/>
          </a:p>
          <a:p>
            <a:pPr lvl="1" eaLnBrk="1" hangingPunct="1">
              <a:lnSpc>
                <a:spcPct val="110000"/>
              </a:lnSpc>
            </a:pPr>
            <a:r>
              <a:rPr lang="en-US" altLang="en-US" sz="1800" dirty="0"/>
              <a:t>Density and distance between points, which is critical to clustering, outlier analysis, becomes less meaningful</a:t>
            </a:r>
          </a:p>
          <a:p>
            <a:pPr lvl="1" eaLnBrk="1" hangingPunct="1">
              <a:lnSpc>
                <a:spcPct val="110000"/>
              </a:lnSpc>
            </a:pPr>
            <a:r>
              <a:rPr lang="en-US" altLang="en-US" sz="1800" dirty="0"/>
              <a:t>The possible combinations of subspaces will grow exponentially</a:t>
            </a:r>
          </a:p>
          <a:p>
            <a:pPr eaLnBrk="1" hangingPunct="1">
              <a:lnSpc>
                <a:spcPct val="110000"/>
              </a:lnSpc>
            </a:pPr>
            <a:r>
              <a:rPr lang="en-US" altLang="en-US" sz="1800" b="1" dirty="0"/>
              <a:t>Dimensionality reduction</a:t>
            </a:r>
          </a:p>
          <a:p>
            <a:pPr lvl="1" eaLnBrk="1" hangingPunct="1">
              <a:lnSpc>
                <a:spcPct val="110000"/>
              </a:lnSpc>
            </a:pPr>
            <a:r>
              <a:rPr lang="en-US" altLang="en-US" sz="1800" dirty="0"/>
              <a:t>Avoid the curse of dimensionality</a:t>
            </a:r>
          </a:p>
          <a:p>
            <a:pPr lvl="1" eaLnBrk="1" hangingPunct="1">
              <a:lnSpc>
                <a:spcPct val="110000"/>
              </a:lnSpc>
            </a:pPr>
            <a:r>
              <a:rPr lang="en-US" altLang="en-US" sz="1800" dirty="0"/>
              <a:t>Help eliminate irrelevant features and reduce noise</a:t>
            </a:r>
          </a:p>
          <a:p>
            <a:pPr lvl="1" eaLnBrk="1" hangingPunct="1">
              <a:lnSpc>
                <a:spcPct val="110000"/>
              </a:lnSpc>
            </a:pPr>
            <a:r>
              <a:rPr lang="en-US" altLang="en-US" sz="1800" dirty="0"/>
              <a:t>Reduce time and space required in data mining</a:t>
            </a:r>
          </a:p>
          <a:p>
            <a:pPr lvl="1" eaLnBrk="1" hangingPunct="1">
              <a:lnSpc>
                <a:spcPct val="110000"/>
              </a:lnSpc>
            </a:pPr>
            <a:r>
              <a:rPr lang="en-US" altLang="en-US" sz="1800" dirty="0"/>
              <a:t>Allow easier visualization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9A1776E-82CA-A58B-8E1E-A5DAE87BF088}"/>
              </a:ext>
            </a:extLst>
          </p:cNvPr>
          <p:cNvSpPr txBox="1"/>
          <p:nvPr/>
        </p:nvSpPr>
        <p:spPr>
          <a:xfrm>
            <a:off x="624115" y="1582341"/>
            <a:ext cx="10379858" cy="3000821"/>
          </a:xfrm>
          <a:prstGeom prst="rect">
            <a:avLst/>
          </a:prstGeom>
          <a:noFill/>
        </p:spPr>
        <p:txBody>
          <a:bodyPr wrap="square">
            <a:spAutoFit/>
          </a:bodyPr>
          <a:lstStyle/>
          <a:p>
            <a:pPr algn="just">
              <a:lnSpc>
                <a:spcPct val="150000"/>
              </a:lnSpc>
            </a:pPr>
            <a:r>
              <a:rPr lang="en-US" dirty="0"/>
              <a:t>Curse of Dimensionality refers to a set of problems that arise when working with high-dimensional data. The dimension of a dataset corresponds to the number of attributes/features that exist in a dataset. A dataset with a large number of attributes, generally of the order of a hundred or more, is referred to as high dimensional data. Some of the difficulties that come with high dimensional data manifest during analyzing or visualizing the data to identify patterns, and some manifest while training machine learning models. The difficulties related to training machine learning models due to high dimensional data is referred to as ‘Curse of Dimensionality’.</a:t>
            </a:r>
            <a:endParaRPr lang="en-IN" dirty="0"/>
          </a:p>
        </p:txBody>
      </p:sp>
      <p:sp>
        <p:nvSpPr>
          <p:cNvPr id="2" name="Rectangle 1"/>
          <p:cNvSpPr/>
          <p:nvPr/>
        </p:nvSpPr>
        <p:spPr>
          <a:xfrm>
            <a:off x="4138602" y="834963"/>
            <a:ext cx="3223383" cy="461665"/>
          </a:xfrm>
          <a:prstGeom prst="rect">
            <a:avLst/>
          </a:prstGeom>
        </p:spPr>
        <p:txBody>
          <a:bodyPr wrap="none">
            <a:spAutoFit/>
          </a:bodyPr>
          <a:lstStyle/>
          <a:p>
            <a:r>
              <a:rPr lang="en-US" sz="2400" b="1" dirty="0"/>
              <a:t>Curse of Dimensionality</a:t>
            </a:r>
            <a:endParaRPr lang="en-IN" sz="2400" b="1" dirty="0"/>
          </a:p>
        </p:txBody>
      </p:sp>
    </p:spTree>
    <p:extLst>
      <p:ext uri="{BB962C8B-B14F-4D97-AF65-F5344CB8AC3E}">
        <p14:creationId xmlns:p14="http://schemas.microsoft.com/office/powerpoint/2010/main" val="3695368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8629" y="722315"/>
            <a:ext cx="10537371" cy="5493812"/>
          </a:xfrm>
          <a:prstGeom prst="rect">
            <a:avLst/>
          </a:prstGeom>
        </p:spPr>
        <p:txBody>
          <a:bodyPr wrap="square">
            <a:spAutoFit/>
          </a:bodyPr>
          <a:lstStyle/>
          <a:p>
            <a:pPr algn="just">
              <a:lnSpc>
                <a:spcPct val="150000"/>
              </a:lnSpc>
              <a:buFont typeface="+mj-lt"/>
              <a:buAutoNum type="romanLcPeriod"/>
            </a:pPr>
            <a:r>
              <a:rPr lang="en-US" b="1" dirty="0">
                <a:solidFill>
                  <a:srgbClr val="000000"/>
                </a:solidFill>
                <a:latin typeface="inter-bold"/>
              </a:rPr>
              <a:t>Principal Component Analysis:</a:t>
            </a:r>
            <a:r>
              <a:rPr lang="en-US" dirty="0">
                <a:solidFill>
                  <a:srgbClr val="000000"/>
                </a:solidFill>
                <a:latin typeface="inter-regular"/>
              </a:rPr>
              <a:t> Suppose we have a data set to be analyzed that has tuples with n attributes. The principal component analysis identifies k independent tuples with n attributes that can represent the data </a:t>
            </a:r>
            <a:r>
              <a:rPr lang="en-US" dirty="0" smtClean="0">
                <a:solidFill>
                  <a:srgbClr val="000000"/>
                </a:solidFill>
                <a:latin typeface="inter-regular"/>
              </a:rPr>
              <a:t>set.</a:t>
            </a:r>
            <a:r>
              <a:rPr lang="en-US" dirty="0">
                <a:solidFill>
                  <a:srgbClr val="000000"/>
                </a:solidFill>
                <a:latin typeface="inter-regular"/>
              </a:rPr>
              <a:t/>
            </a:r>
            <a:br>
              <a:rPr lang="en-US" dirty="0">
                <a:solidFill>
                  <a:srgbClr val="000000"/>
                </a:solidFill>
                <a:latin typeface="inter-regular"/>
              </a:rPr>
            </a:br>
            <a:r>
              <a:rPr lang="en-US" dirty="0">
                <a:solidFill>
                  <a:srgbClr val="000000"/>
                </a:solidFill>
                <a:latin typeface="inter-regular"/>
              </a:rPr>
              <a:t>In this way, the original data can be cast on a much smaller space, and dimensionality reduction can be achieved. Principal component analysis can be applied to sparse and skewed data</a:t>
            </a:r>
            <a:r>
              <a:rPr lang="en-US" dirty="0" smtClean="0">
                <a:solidFill>
                  <a:srgbClr val="000000"/>
                </a:solidFill>
                <a:latin typeface="inter-regular"/>
              </a:rPr>
              <a:t>.</a:t>
            </a:r>
          </a:p>
          <a:p>
            <a:pPr algn="just">
              <a:lnSpc>
                <a:spcPct val="150000"/>
              </a:lnSpc>
            </a:pPr>
            <a:endParaRPr lang="en-US" dirty="0">
              <a:solidFill>
                <a:srgbClr val="000000"/>
              </a:solidFill>
              <a:latin typeface="inter-regular"/>
            </a:endParaRPr>
          </a:p>
          <a:p>
            <a:pPr algn="just">
              <a:lnSpc>
                <a:spcPct val="150000"/>
              </a:lnSpc>
            </a:pPr>
            <a:r>
              <a:rPr lang="en-US" b="1" dirty="0" smtClean="0">
                <a:solidFill>
                  <a:srgbClr val="000000"/>
                </a:solidFill>
                <a:latin typeface="inter-bold"/>
              </a:rPr>
              <a:t>ii. Attribute </a:t>
            </a:r>
            <a:r>
              <a:rPr lang="en-US" b="1" dirty="0">
                <a:solidFill>
                  <a:srgbClr val="000000"/>
                </a:solidFill>
                <a:latin typeface="inter-bold"/>
              </a:rPr>
              <a:t>Subset Selection:</a:t>
            </a:r>
            <a:r>
              <a:rPr lang="en-US" dirty="0">
                <a:solidFill>
                  <a:srgbClr val="000000"/>
                </a:solidFill>
                <a:latin typeface="inter-regular"/>
              </a:rPr>
              <a:t> The large data set has many attributes, some of which are irrelevant to data mining or some are redundant. The core attribute subset selection reduces the data volume and dimensionality. The attribute subset selection reduces the volume of data by eliminating redundant and irrelevant attributes</a:t>
            </a:r>
            <a:r>
              <a:rPr lang="en-US" dirty="0" smtClean="0">
                <a:solidFill>
                  <a:srgbClr val="000000"/>
                </a:solidFill>
                <a:latin typeface="inter-regular"/>
              </a:rPr>
              <a:t>. </a:t>
            </a:r>
            <a:r>
              <a:rPr lang="en-US" dirty="0">
                <a:solidFill>
                  <a:srgbClr val="000000"/>
                </a:solidFill>
                <a:latin typeface="inter-regular"/>
              </a:rPr>
              <a:t/>
            </a:r>
            <a:br>
              <a:rPr lang="en-US" dirty="0">
                <a:solidFill>
                  <a:srgbClr val="000000"/>
                </a:solidFill>
                <a:latin typeface="inter-regular"/>
              </a:rPr>
            </a:br>
            <a:r>
              <a:rPr lang="en-US" dirty="0">
                <a:solidFill>
                  <a:srgbClr val="000000"/>
                </a:solidFill>
                <a:latin typeface="inter-regular"/>
              </a:rPr>
              <a:t>The attribute subset selection ensures that we get a good subset of original attributes even after eliminating the unwanted attributes. The resulting probability of data distribution is as close as possible to the original data distribution using all the attributes.</a:t>
            </a:r>
            <a:endParaRPr lang="en-US" b="0" i="0" dirty="0">
              <a:solidFill>
                <a:srgbClr val="000000"/>
              </a:solidFill>
              <a:effectLst/>
              <a:latin typeface="inter-regular"/>
            </a:endParaRPr>
          </a:p>
        </p:txBody>
      </p:sp>
    </p:spTree>
    <p:extLst>
      <p:ext uri="{BB962C8B-B14F-4D97-AF65-F5344CB8AC3E}">
        <p14:creationId xmlns:p14="http://schemas.microsoft.com/office/powerpoint/2010/main" val="122905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20E90F4-503B-4145-CB7C-5B67CB15CE1F}"/>
              </a:ext>
            </a:extLst>
          </p:cNvPr>
          <p:cNvPicPr>
            <a:picLocks noChangeAspect="1"/>
          </p:cNvPicPr>
          <p:nvPr/>
        </p:nvPicPr>
        <p:blipFill rotWithShape="1">
          <a:blip r:embed="rId2"/>
          <a:srcRect l="30240" t="23636" r="12753" b="11364"/>
          <a:stretch/>
        </p:blipFill>
        <p:spPr>
          <a:xfrm>
            <a:off x="1527464" y="685800"/>
            <a:ext cx="8655627" cy="5392882"/>
          </a:xfrm>
          <a:prstGeom prst="rect">
            <a:avLst/>
          </a:prstGeom>
        </p:spPr>
      </p:pic>
    </p:spTree>
    <p:extLst>
      <p:ext uri="{BB962C8B-B14F-4D97-AF65-F5344CB8AC3E}">
        <p14:creationId xmlns:p14="http://schemas.microsoft.com/office/powerpoint/2010/main" val="167530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6057" y="352309"/>
            <a:ext cx="10755086" cy="6924973"/>
          </a:xfrm>
          <a:prstGeom prst="rect">
            <a:avLst/>
          </a:prstGeom>
        </p:spPr>
        <p:txBody>
          <a:bodyPr wrap="square">
            <a:spAutoFit/>
          </a:bodyPr>
          <a:lstStyle/>
          <a:p>
            <a:pPr algn="just">
              <a:lnSpc>
                <a:spcPct val="150000"/>
              </a:lnSpc>
            </a:pPr>
            <a:r>
              <a:rPr lang="en-US" sz="2000" b="1" dirty="0"/>
              <a:t>Step-wise Forward Selection – </a:t>
            </a:r>
          </a:p>
          <a:p>
            <a:pPr algn="just">
              <a:lnSpc>
                <a:spcPct val="150000"/>
              </a:lnSpc>
            </a:pPr>
            <a:r>
              <a:rPr lang="en-US" sz="2000" dirty="0"/>
              <a:t>The selection begins with an empty set of attributes later on we decide the best of the original attributes on the set based on their relevance to other attributes. We know it as a p-value in statistics. </a:t>
            </a:r>
          </a:p>
          <a:p>
            <a:pPr algn="just">
              <a:lnSpc>
                <a:spcPct val="150000"/>
              </a:lnSpc>
            </a:pPr>
            <a:r>
              <a:rPr lang="en-US" sz="2000" dirty="0"/>
              <a:t>Suppose there are the following attributes in the data set in which few attributes are redundant. </a:t>
            </a:r>
            <a:endParaRPr lang="en-US" sz="20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dirty="0"/>
          </a:p>
        </p:txBody>
      </p:sp>
      <p:sp>
        <p:nvSpPr>
          <p:cNvPr id="4" name="Rectangle 2"/>
          <p:cNvSpPr>
            <a:spLocks noChangeArrowheads="1"/>
          </p:cNvSpPr>
          <p:nvPr/>
        </p:nvSpPr>
        <p:spPr bwMode="auto">
          <a:xfrm>
            <a:off x="2598057" y="3175413"/>
            <a:ext cx="6078587" cy="25246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1424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Initial attribute Set: {X1, X2, X3, X4, X5, X6}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Initial reduced attribute set: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 Step-1: {X1}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Step-2: {X1, X2}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Step-3: {X1, X2, X5}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rPr>
              <a:t>Final reduced attribute set: {X1, X2, X5} </a:t>
            </a: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73239"/>
                </a:solidFill>
                <a:effectLst/>
                <a:latin typeface="Nunito"/>
              </a:rPr>
              <a:t/>
            </a:r>
            <a:br>
              <a:rPr kumimoji="0" lang="en-US" sz="1200" b="0" i="0" u="none" strike="noStrike" cap="none" normalizeH="0" baseline="0" dirty="0" smtClean="0">
                <a:ln>
                  <a:noFill/>
                </a:ln>
                <a:solidFill>
                  <a:srgbClr val="273239"/>
                </a:solidFill>
                <a:effectLst/>
                <a:latin typeface="Nunito"/>
              </a:rPr>
            </a:br>
            <a:endParaRPr kumimoji="0" lang="en-US" sz="1200" b="0" i="0" u="none" strike="noStrike" cap="none" normalizeH="0" baseline="0" dirty="0" smtClean="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5775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428" y="476294"/>
            <a:ext cx="10319658" cy="1938992"/>
          </a:xfrm>
          <a:prstGeom prst="rect">
            <a:avLst/>
          </a:prstGeom>
        </p:spPr>
        <p:txBody>
          <a:bodyPr wrap="square">
            <a:spAutoFit/>
          </a:bodyPr>
          <a:lstStyle/>
          <a:p>
            <a:pPr algn="just">
              <a:lnSpc>
                <a:spcPct val="150000"/>
              </a:lnSpc>
            </a:pPr>
            <a:r>
              <a:rPr lang="en-US" sz="2000" b="1" dirty="0"/>
              <a:t>Step-wise Backward Selection – </a:t>
            </a:r>
          </a:p>
          <a:p>
            <a:pPr algn="just">
              <a:lnSpc>
                <a:spcPct val="150000"/>
              </a:lnSpc>
            </a:pPr>
            <a:r>
              <a:rPr lang="en-US" sz="2000" dirty="0"/>
              <a:t>This selection starts with a set of complete attributes in the original data and at each point, it eliminates the worst remaining attribute in the set. </a:t>
            </a:r>
          </a:p>
          <a:p>
            <a:pPr algn="just">
              <a:lnSpc>
                <a:spcPct val="150000"/>
              </a:lnSpc>
            </a:pPr>
            <a:r>
              <a:rPr lang="en-US" sz="2000" dirty="0"/>
              <a:t>Suppose there are the following attributes in the data set in which few attributes are redundant</a:t>
            </a:r>
            <a:r>
              <a:rPr lang="en-US" dirty="0"/>
              <a:t>.</a:t>
            </a:r>
            <a:endParaRPr lang="en-IN" dirty="0"/>
          </a:p>
        </p:txBody>
      </p:sp>
      <p:sp>
        <p:nvSpPr>
          <p:cNvPr id="3" name="Rectangle 2"/>
          <p:cNvSpPr/>
          <p:nvPr/>
        </p:nvSpPr>
        <p:spPr>
          <a:xfrm>
            <a:off x="2699657" y="3058609"/>
            <a:ext cx="6096000" cy="2308324"/>
          </a:xfrm>
          <a:prstGeom prst="rect">
            <a:avLst/>
          </a:prstGeom>
        </p:spPr>
        <p:txBody>
          <a:bodyPr>
            <a:spAutoFit/>
          </a:bodyPr>
          <a:lstStyle/>
          <a:p>
            <a:r>
              <a:rPr lang="en-IN" dirty="0"/>
              <a:t>Initial attribute Set: {X1, X2, X3, X4, X5, X6}</a:t>
            </a:r>
          </a:p>
          <a:p>
            <a:r>
              <a:rPr lang="en-IN" dirty="0"/>
              <a:t>Initial reduced attribute set:  {X1, X2, X3, X4, X5, X6 }</a:t>
            </a:r>
          </a:p>
          <a:p>
            <a:endParaRPr lang="en-IN" dirty="0"/>
          </a:p>
          <a:p>
            <a:r>
              <a:rPr lang="en-IN" dirty="0"/>
              <a:t>Step-1: {X1, X2, X3, X4, X5}</a:t>
            </a:r>
          </a:p>
          <a:p>
            <a:r>
              <a:rPr lang="en-IN" dirty="0"/>
              <a:t>Step-2: {X1, X2, X3, X5}</a:t>
            </a:r>
          </a:p>
          <a:p>
            <a:r>
              <a:rPr lang="en-IN" dirty="0"/>
              <a:t>Step-3: {X1, X2, X5}</a:t>
            </a:r>
          </a:p>
          <a:p>
            <a:endParaRPr lang="en-IN" dirty="0"/>
          </a:p>
          <a:p>
            <a:r>
              <a:rPr lang="en-IN" dirty="0"/>
              <a:t>Final reduced attribute set: {X1, X2, X5} </a:t>
            </a:r>
          </a:p>
        </p:txBody>
      </p:sp>
    </p:spTree>
    <p:extLst>
      <p:ext uri="{BB962C8B-B14F-4D97-AF65-F5344CB8AC3E}">
        <p14:creationId xmlns:p14="http://schemas.microsoft.com/office/powerpoint/2010/main" val="830720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Numerosity</a:t>
            </a:r>
            <a:r>
              <a:rPr lang="en-IN" b="1" dirty="0"/>
              <a:t> Reduction</a:t>
            </a:r>
            <a:endParaRPr lang="en-IN" dirty="0"/>
          </a:p>
        </p:txBody>
      </p:sp>
      <p:sp>
        <p:nvSpPr>
          <p:cNvPr id="3" name="Rectangle 2"/>
          <p:cNvSpPr/>
          <p:nvPr/>
        </p:nvSpPr>
        <p:spPr>
          <a:xfrm>
            <a:off x="580571" y="1690688"/>
            <a:ext cx="9637485" cy="2126864"/>
          </a:xfrm>
          <a:prstGeom prst="rect">
            <a:avLst/>
          </a:prstGeom>
        </p:spPr>
        <p:txBody>
          <a:bodyPr wrap="square">
            <a:spAutoFit/>
          </a:bodyPr>
          <a:lstStyle/>
          <a:p>
            <a:pPr>
              <a:lnSpc>
                <a:spcPct val="150000"/>
              </a:lnSpc>
            </a:pPr>
            <a:r>
              <a:rPr lang="en-US" dirty="0">
                <a:solidFill>
                  <a:srgbClr val="333333"/>
                </a:solidFill>
                <a:latin typeface="inter-regular"/>
              </a:rPr>
              <a:t>The </a:t>
            </a:r>
            <a:r>
              <a:rPr lang="en-US" dirty="0" err="1">
                <a:solidFill>
                  <a:srgbClr val="333333"/>
                </a:solidFill>
                <a:latin typeface="inter-regular"/>
              </a:rPr>
              <a:t>numerosity</a:t>
            </a:r>
            <a:r>
              <a:rPr lang="en-US" dirty="0">
                <a:solidFill>
                  <a:srgbClr val="333333"/>
                </a:solidFill>
                <a:latin typeface="inter-regular"/>
              </a:rPr>
              <a:t> reduction reduces the original data volume and represents it in a much smaller form. This technique includes two types parametric and non-parametric </a:t>
            </a:r>
            <a:r>
              <a:rPr lang="en-US" dirty="0" err="1">
                <a:solidFill>
                  <a:srgbClr val="333333"/>
                </a:solidFill>
                <a:latin typeface="inter-regular"/>
              </a:rPr>
              <a:t>numerosity</a:t>
            </a:r>
            <a:r>
              <a:rPr lang="en-US" dirty="0">
                <a:solidFill>
                  <a:srgbClr val="333333"/>
                </a:solidFill>
                <a:latin typeface="inter-regular"/>
              </a:rPr>
              <a:t> reduction</a:t>
            </a:r>
            <a:r>
              <a:rPr lang="en-US" dirty="0" smtClean="0">
                <a:solidFill>
                  <a:srgbClr val="333333"/>
                </a:solidFill>
                <a:latin typeface="inter-regular"/>
              </a:rPr>
              <a:t>.</a:t>
            </a:r>
          </a:p>
          <a:p>
            <a:pPr marL="342900" indent="-342900">
              <a:lnSpc>
                <a:spcPct val="150000"/>
              </a:lnSpc>
              <a:buAutoNum type="arabicPeriod"/>
            </a:pPr>
            <a:r>
              <a:rPr lang="en-IN" b="1" dirty="0" smtClean="0"/>
              <a:t>Parametric:</a:t>
            </a:r>
          </a:p>
          <a:p>
            <a:pPr marL="342900" indent="-342900">
              <a:lnSpc>
                <a:spcPct val="150000"/>
              </a:lnSpc>
              <a:buAutoNum type="arabicPeriod"/>
            </a:pPr>
            <a:r>
              <a:rPr lang="en-IN" b="1" dirty="0"/>
              <a:t>Non-Parametric:</a:t>
            </a:r>
            <a:endParaRPr lang="en-IN" dirty="0"/>
          </a:p>
        </p:txBody>
      </p:sp>
    </p:spTree>
    <p:extLst>
      <p:ext uri="{BB962C8B-B14F-4D97-AF65-F5344CB8AC3E}">
        <p14:creationId xmlns:p14="http://schemas.microsoft.com/office/powerpoint/2010/main" val="1891195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42875"/>
            <a:ext cx="10515600" cy="1325563"/>
          </a:xfrm>
        </p:spPr>
        <p:txBody>
          <a:bodyPr/>
          <a:lstStyle/>
          <a:p>
            <a:r>
              <a:rPr lang="en-US" dirty="0"/>
              <a:t>Parametric</a:t>
            </a:r>
            <a:endParaRPr lang="en-IN" dirty="0"/>
          </a:p>
        </p:txBody>
      </p:sp>
      <p:sp>
        <p:nvSpPr>
          <p:cNvPr id="3" name="Rectangle 2"/>
          <p:cNvSpPr/>
          <p:nvPr/>
        </p:nvSpPr>
        <p:spPr>
          <a:xfrm>
            <a:off x="261257" y="764024"/>
            <a:ext cx="11466286" cy="6093976"/>
          </a:xfrm>
          <a:prstGeom prst="rect">
            <a:avLst/>
          </a:prstGeom>
        </p:spPr>
        <p:txBody>
          <a:bodyPr wrap="square">
            <a:spAutoFit/>
          </a:bodyPr>
          <a:lstStyle/>
          <a:p>
            <a:pPr algn="just">
              <a:lnSpc>
                <a:spcPct val="150000"/>
              </a:lnSpc>
            </a:pPr>
            <a:r>
              <a:rPr lang="en-US" sz="2000" dirty="0" smtClean="0"/>
              <a:t>Parametric </a:t>
            </a:r>
            <a:r>
              <a:rPr lang="en-US" sz="2000" dirty="0" err="1"/>
              <a:t>numerosity</a:t>
            </a:r>
            <a:r>
              <a:rPr lang="en-US" sz="2000" dirty="0"/>
              <a:t> reduction incorporates storing only data parameters instead of the original data. One method of parametric </a:t>
            </a:r>
            <a:r>
              <a:rPr lang="en-US" sz="2000" dirty="0" err="1"/>
              <a:t>numerosity</a:t>
            </a:r>
            <a:r>
              <a:rPr lang="en-US" sz="2000" dirty="0"/>
              <a:t> reduction is the regression and log-linear method</a:t>
            </a:r>
            <a:r>
              <a:rPr lang="en-US" sz="2000" dirty="0" smtClean="0"/>
              <a:t>.</a:t>
            </a:r>
          </a:p>
          <a:p>
            <a:pPr algn="just">
              <a:lnSpc>
                <a:spcPct val="150000"/>
              </a:lnSpc>
            </a:pPr>
            <a:r>
              <a:rPr lang="en-US" sz="2000" b="1" dirty="0" smtClean="0"/>
              <a:t>Regression </a:t>
            </a:r>
            <a:r>
              <a:rPr lang="en-US" sz="2000" b="1" dirty="0"/>
              <a:t>and Log-Linear: </a:t>
            </a:r>
            <a:r>
              <a:rPr lang="en-US" sz="2000" dirty="0"/>
              <a:t>Linear regression models a relationship between the two attributes by modeling a linear equation to the data set. Suppose we need to model a linear function between two attributes.</a:t>
            </a:r>
          </a:p>
          <a:p>
            <a:pPr algn="just">
              <a:lnSpc>
                <a:spcPct val="150000"/>
              </a:lnSpc>
            </a:pPr>
            <a:r>
              <a:rPr lang="en-US" sz="2000" dirty="0"/>
              <a:t>y = </a:t>
            </a:r>
            <a:r>
              <a:rPr lang="en-US" sz="2000" dirty="0" err="1"/>
              <a:t>wx</a:t>
            </a:r>
            <a:r>
              <a:rPr lang="en-US" sz="2000" dirty="0"/>
              <a:t> +b</a:t>
            </a:r>
          </a:p>
          <a:p>
            <a:pPr algn="just">
              <a:lnSpc>
                <a:spcPct val="150000"/>
              </a:lnSpc>
            </a:pPr>
            <a:r>
              <a:rPr lang="en-US" sz="2000" dirty="0"/>
              <a:t>Here, y is the response attribute, and x is the predictor attribute. If we discuss in terms of data mining, attribute x and attribute y are the numeric database attributes, whereas w and b are regression coefficients.</a:t>
            </a:r>
          </a:p>
          <a:p>
            <a:pPr algn="just">
              <a:lnSpc>
                <a:spcPct val="150000"/>
              </a:lnSpc>
            </a:pPr>
            <a:r>
              <a:rPr lang="en-US" sz="2000" dirty="0"/>
              <a:t>Multiple linear regressions let the response variable y model linear function between two or more predictor variables.</a:t>
            </a:r>
          </a:p>
          <a:p>
            <a:pPr algn="just">
              <a:lnSpc>
                <a:spcPct val="150000"/>
              </a:lnSpc>
            </a:pPr>
            <a:r>
              <a:rPr lang="en-US" sz="2000" dirty="0"/>
              <a:t>Log-linear model discovers the relation between two or more discrete attributes in the database. Suppose we have a set of tuples presented in n-dimensional space. Then the log-linear model is used to study the probability of each tuple in a multidimensional space</a:t>
            </a:r>
            <a:r>
              <a:rPr lang="en-US" sz="2000" dirty="0" smtClean="0"/>
              <a:t>. Regression </a:t>
            </a:r>
            <a:r>
              <a:rPr lang="en-US" sz="2000" dirty="0"/>
              <a:t>and log-linear methods can be used for sparse data and skewed data.</a:t>
            </a:r>
            <a:endParaRPr lang="en-IN" sz="2000" dirty="0"/>
          </a:p>
        </p:txBody>
      </p:sp>
    </p:spTree>
    <p:extLst>
      <p:ext uri="{BB962C8B-B14F-4D97-AF65-F5344CB8AC3E}">
        <p14:creationId xmlns:p14="http://schemas.microsoft.com/office/powerpoint/2010/main" val="471147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inter-bold"/>
              </a:rPr>
              <a:t>Non-Parametric:</a:t>
            </a:r>
            <a:r>
              <a:rPr lang="en-US" dirty="0">
                <a:solidFill>
                  <a:srgbClr val="000000"/>
                </a:solidFill>
                <a:latin typeface="inter-regular"/>
              </a:rPr>
              <a:t> </a:t>
            </a:r>
            <a:endParaRPr lang="en-IN" dirty="0"/>
          </a:p>
        </p:txBody>
      </p:sp>
      <p:sp>
        <p:nvSpPr>
          <p:cNvPr id="3" name="Rectangle 2"/>
          <p:cNvSpPr/>
          <p:nvPr/>
        </p:nvSpPr>
        <p:spPr>
          <a:xfrm>
            <a:off x="838200" y="1690688"/>
            <a:ext cx="10515600" cy="2125069"/>
          </a:xfrm>
          <a:prstGeom prst="rect">
            <a:avLst/>
          </a:prstGeom>
        </p:spPr>
        <p:txBody>
          <a:bodyPr wrap="square">
            <a:spAutoFit/>
          </a:bodyPr>
          <a:lstStyle/>
          <a:p>
            <a:pPr algn="just">
              <a:lnSpc>
                <a:spcPct val="150000"/>
              </a:lnSpc>
            </a:pPr>
            <a:r>
              <a:rPr lang="en-US" dirty="0" smtClean="0">
                <a:solidFill>
                  <a:srgbClr val="000000"/>
                </a:solidFill>
                <a:latin typeface="inter-regular"/>
              </a:rPr>
              <a:t>A </a:t>
            </a:r>
            <a:r>
              <a:rPr lang="en-US" dirty="0">
                <a:solidFill>
                  <a:srgbClr val="000000"/>
                </a:solidFill>
                <a:latin typeface="inter-regular"/>
              </a:rPr>
              <a:t>non-parametric </a:t>
            </a:r>
            <a:r>
              <a:rPr lang="en-US" dirty="0" err="1">
                <a:solidFill>
                  <a:srgbClr val="000000"/>
                </a:solidFill>
                <a:latin typeface="inter-regular"/>
              </a:rPr>
              <a:t>numerosity</a:t>
            </a:r>
            <a:r>
              <a:rPr lang="en-US" dirty="0">
                <a:solidFill>
                  <a:srgbClr val="000000"/>
                </a:solidFill>
                <a:latin typeface="inter-regular"/>
              </a:rPr>
              <a:t> reduction technique does not assume any model. The non-Parametric technique results in a more uniform reduction, irrespective of data size, but it may not achieve a high volume of data reduction like the parametric. There are at least four types of Non-Parametric data reduction techniques, Histogram, Clustering, Sampling, Data Cube Aggregation, and Data Compression.</a:t>
            </a:r>
            <a:endParaRPr lang="en-IN" dirty="0"/>
          </a:p>
        </p:txBody>
      </p:sp>
    </p:spTree>
    <p:extLst>
      <p:ext uri="{BB962C8B-B14F-4D97-AF65-F5344CB8AC3E}">
        <p14:creationId xmlns:p14="http://schemas.microsoft.com/office/powerpoint/2010/main" val="1156612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0570" y="467196"/>
            <a:ext cx="10900229" cy="4678204"/>
          </a:xfrm>
          <a:prstGeom prst="rect">
            <a:avLst/>
          </a:prstGeom>
        </p:spPr>
        <p:txBody>
          <a:bodyPr wrap="square">
            <a:spAutoFit/>
          </a:bodyPr>
          <a:lstStyle/>
          <a:p>
            <a:pPr algn="just">
              <a:buFont typeface="Arial" panose="020B0604020202020204" pitchFamily="34" charset="0"/>
              <a:buChar char="•"/>
            </a:pPr>
            <a:r>
              <a:rPr lang="en-US" sz="2000" b="1" dirty="0">
                <a:solidFill>
                  <a:srgbClr val="000000"/>
                </a:solidFill>
              </a:rPr>
              <a:t>Histogram:</a:t>
            </a:r>
            <a:r>
              <a:rPr lang="en-US" sz="2000" dirty="0">
                <a:solidFill>
                  <a:srgbClr val="000000"/>
                </a:solidFill>
              </a:rPr>
              <a:t> A histogram is a graph that represents frequency distribution which describes how often a value appears in the data. Histogram uses the binning method to represent an attribute's data distribution. It uses a disjoint subset which we call bin or buckets.</a:t>
            </a:r>
            <a:br>
              <a:rPr lang="en-US" sz="2000" dirty="0">
                <a:solidFill>
                  <a:srgbClr val="000000"/>
                </a:solidFill>
              </a:rPr>
            </a:br>
            <a:r>
              <a:rPr lang="en-US" sz="2000" dirty="0">
                <a:solidFill>
                  <a:srgbClr val="000000"/>
                </a:solidFill>
              </a:rPr>
              <a:t>A histogram can represent a dense, sparse, uniform, or skewed data. Instead of only one attribute, the histogram can be implemented for multiple attributes. It can effectively represent up to five attributes</a:t>
            </a:r>
            <a:r>
              <a:rPr lang="en-US" sz="2000" dirty="0" smtClean="0">
                <a:solidFill>
                  <a:srgbClr val="000000"/>
                </a:solidFill>
              </a:rPr>
              <a:t>.</a:t>
            </a:r>
          </a:p>
          <a:p>
            <a:pPr algn="just">
              <a:buFont typeface="Arial" panose="020B0604020202020204" pitchFamily="34" charset="0"/>
              <a:buChar char="•"/>
            </a:pPr>
            <a:endParaRPr lang="en-US" sz="2000" b="0" i="0" dirty="0">
              <a:solidFill>
                <a:srgbClr val="000000"/>
              </a:solidFill>
              <a:effectLst/>
            </a:endParaRPr>
          </a:p>
          <a:p>
            <a:pPr algn="just">
              <a:buFont typeface="Arial" panose="020B0604020202020204" pitchFamily="34" charset="0"/>
              <a:buChar char="•"/>
            </a:pPr>
            <a:r>
              <a:rPr lang="en-US" sz="2000" b="1" dirty="0"/>
              <a:t>Clustering:</a:t>
            </a:r>
            <a:r>
              <a:rPr lang="en-US" sz="2000" dirty="0"/>
              <a:t> Clustering techniques groups similar objects from the data so that the objects in a cluster are similar to each other, but they are dissimilar to objects in another cluster.</a:t>
            </a:r>
            <a:br>
              <a:rPr lang="en-US" sz="2000" dirty="0"/>
            </a:br>
            <a:r>
              <a:rPr lang="en-US" sz="2000" dirty="0"/>
              <a:t>How much similar are the objects inside a cluster can be calculated using a distance function. More is the similarity between the objects in a cluster closer they appear in the cluster.</a:t>
            </a:r>
            <a:br>
              <a:rPr lang="en-US" sz="2000" dirty="0"/>
            </a:br>
            <a:r>
              <a:rPr lang="en-US" sz="2000" dirty="0"/>
              <a:t>The quality of the cluster depends on the diameter of the cluster, i.e., the max distance between any two objects in the cluster.</a:t>
            </a:r>
            <a:br>
              <a:rPr lang="en-US" sz="2000" dirty="0"/>
            </a:br>
            <a:r>
              <a:rPr lang="en-US" sz="2000" dirty="0"/>
              <a:t>The cluster representation replaces the original data. This technique is more effective if the present data can be classified into a distinct clustered.</a:t>
            </a:r>
          </a:p>
          <a:p>
            <a:pPr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523549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Data Compression</a:t>
            </a:r>
            <a:endParaRPr lang="en-US" dirty="0"/>
          </a:p>
        </p:txBody>
      </p:sp>
      <p:sp>
        <p:nvSpPr>
          <p:cNvPr id="3" name="Rectangle 2"/>
          <p:cNvSpPr/>
          <p:nvPr/>
        </p:nvSpPr>
        <p:spPr>
          <a:xfrm>
            <a:off x="217714" y="820954"/>
            <a:ext cx="10773229" cy="2819362"/>
          </a:xfrm>
          <a:prstGeom prst="rect">
            <a:avLst/>
          </a:prstGeom>
        </p:spPr>
        <p:txBody>
          <a:bodyPr wrap="square">
            <a:spAutoFit/>
          </a:bodyPr>
          <a:lstStyle/>
          <a:p>
            <a:endParaRPr lang="en-US" dirty="0"/>
          </a:p>
          <a:p>
            <a:pPr algn="just">
              <a:lnSpc>
                <a:spcPct val="150000"/>
              </a:lnSpc>
            </a:pPr>
            <a:r>
              <a:rPr lang="en-US" dirty="0"/>
              <a:t>Data compression employs modification, encoding, or converting the structure of data in a way that consumes less space. Data compression involves building a compact representation of information by removing redundancy and representing data in binary form. Data that can be restored successfully from its compressed form is called Lossless compression. In contrast, the opposite where it is not possible to restore the original form from the compressed form is </a:t>
            </a:r>
            <a:r>
              <a:rPr lang="en-US" dirty="0" err="1"/>
              <a:t>Lossy</a:t>
            </a:r>
            <a:r>
              <a:rPr lang="en-US" dirty="0"/>
              <a:t> compression. Dimensionality and </a:t>
            </a:r>
            <a:r>
              <a:rPr lang="en-US" dirty="0" err="1"/>
              <a:t>numerosity</a:t>
            </a:r>
            <a:r>
              <a:rPr lang="en-US" dirty="0"/>
              <a:t> reduction method are also used for data compression.</a:t>
            </a:r>
            <a:endParaRPr lang="en-IN" dirty="0"/>
          </a:p>
        </p:txBody>
      </p:sp>
      <p:pic>
        <p:nvPicPr>
          <p:cNvPr id="4" name="Picture 3"/>
          <p:cNvPicPr>
            <a:picLocks noChangeAspect="1"/>
          </p:cNvPicPr>
          <p:nvPr/>
        </p:nvPicPr>
        <p:blipFill>
          <a:blip r:embed="rId2"/>
          <a:stretch>
            <a:fillRect/>
          </a:stretch>
        </p:blipFill>
        <p:spPr>
          <a:xfrm>
            <a:off x="3163207" y="3448050"/>
            <a:ext cx="5372100" cy="3409950"/>
          </a:xfrm>
          <a:prstGeom prst="rect">
            <a:avLst/>
          </a:prstGeom>
        </p:spPr>
      </p:pic>
    </p:spTree>
    <p:extLst>
      <p:ext uri="{BB962C8B-B14F-4D97-AF65-F5344CB8AC3E}">
        <p14:creationId xmlns:p14="http://schemas.microsoft.com/office/powerpoint/2010/main" val="2923736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799797"/>
            <a:ext cx="10798629" cy="2957861"/>
          </a:xfrm>
          <a:prstGeom prst="rect">
            <a:avLst/>
          </a:prstGeom>
        </p:spPr>
        <p:txBody>
          <a:bodyPr wrap="square">
            <a:spAutoFit/>
          </a:bodyPr>
          <a:lstStyle/>
          <a:p>
            <a:pPr algn="just">
              <a:lnSpc>
                <a:spcPct val="150000"/>
              </a:lnSpc>
            </a:pPr>
            <a:r>
              <a:rPr lang="en-US" b="1" dirty="0"/>
              <a:t>Lossless Compression: </a:t>
            </a:r>
            <a:r>
              <a:rPr lang="en-US" dirty="0"/>
              <a:t>Encoding techniques (Run Length Encoding) allow a simple and minimal data size reduction. Lossless data compression uses algorithms to restore the precise original data from the compressed data.</a:t>
            </a:r>
          </a:p>
          <a:p>
            <a:pPr algn="just">
              <a:lnSpc>
                <a:spcPct val="150000"/>
              </a:lnSpc>
            </a:pPr>
            <a:r>
              <a:rPr lang="en-US" b="1" dirty="0" err="1"/>
              <a:t>Lossy</a:t>
            </a:r>
            <a:r>
              <a:rPr lang="en-US" b="1" dirty="0"/>
              <a:t> Compression: </a:t>
            </a:r>
            <a:r>
              <a:rPr lang="en-US" dirty="0"/>
              <a:t>In </a:t>
            </a:r>
            <a:r>
              <a:rPr lang="en-US" dirty="0" err="1"/>
              <a:t>lossy</a:t>
            </a:r>
            <a:r>
              <a:rPr lang="en-US" dirty="0"/>
              <a:t>-data compression, the decompressed data may differ from the original data but are useful enough to retrieve information from them. For example, the JPEG image format is a </a:t>
            </a:r>
            <a:r>
              <a:rPr lang="en-US" dirty="0" err="1"/>
              <a:t>lossy</a:t>
            </a:r>
            <a:r>
              <a:rPr lang="en-US" dirty="0"/>
              <a:t> compression, but we can find the meaning equivalent to the original image. Methods such as the Discrete Wavelet transform technique PCA (principal component analysis) are examples of this compression</a:t>
            </a:r>
            <a:endParaRPr lang="en-IN" dirty="0"/>
          </a:p>
        </p:txBody>
      </p:sp>
    </p:spTree>
    <p:extLst>
      <p:ext uri="{BB962C8B-B14F-4D97-AF65-F5344CB8AC3E}">
        <p14:creationId xmlns:p14="http://schemas.microsoft.com/office/powerpoint/2010/main" val="77656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Concept Hierarchies: </a:t>
            </a:r>
            <a:endParaRPr lang="en-US" dirty="0"/>
          </a:p>
        </p:txBody>
      </p:sp>
      <p:sp>
        <p:nvSpPr>
          <p:cNvPr id="3" name="Rectangle 2"/>
          <p:cNvSpPr/>
          <p:nvPr/>
        </p:nvSpPr>
        <p:spPr>
          <a:xfrm>
            <a:off x="257629" y="950460"/>
            <a:ext cx="11934371" cy="6093976"/>
          </a:xfrm>
          <a:prstGeom prst="rect">
            <a:avLst/>
          </a:prstGeom>
        </p:spPr>
        <p:txBody>
          <a:bodyPr wrap="square">
            <a:spAutoFit/>
          </a:bodyPr>
          <a:lstStyle/>
          <a:p>
            <a:pPr>
              <a:lnSpc>
                <a:spcPct val="150000"/>
              </a:lnSpc>
            </a:pPr>
            <a:r>
              <a:rPr lang="en-US" sz="2000" dirty="0" smtClean="0"/>
              <a:t>It </a:t>
            </a:r>
            <a:r>
              <a:rPr lang="en-US" sz="2000" dirty="0"/>
              <a:t>reduces the data size by collecting and then replacing the low-level concepts (such as 43 for age) with high-level concepts (categorical variables such as middle age or Senior). </a:t>
            </a:r>
          </a:p>
          <a:p>
            <a:pPr>
              <a:lnSpc>
                <a:spcPct val="150000"/>
              </a:lnSpc>
            </a:pPr>
            <a:r>
              <a:rPr lang="en-US" sz="2000" dirty="0"/>
              <a:t>For numeric data following techniques can be followed: </a:t>
            </a:r>
          </a:p>
          <a:p>
            <a:pPr>
              <a:lnSpc>
                <a:spcPct val="150000"/>
              </a:lnSpc>
            </a:pPr>
            <a:r>
              <a:rPr lang="en-US" sz="2000" b="1" dirty="0" smtClean="0"/>
              <a:t>Binning </a:t>
            </a:r>
            <a:r>
              <a:rPr lang="en-US" sz="2000" b="1" dirty="0"/>
              <a:t>– </a:t>
            </a:r>
          </a:p>
          <a:p>
            <a:pPr>
              <a:lnSpc>
                <a:spcPct val="150000"/>
              </a:lnSpc>
            </a:pPr>
            <a:r>
              <a:rPr lang="en-US" sz="2000" dirty="0"/>
              <a:t>Binning is the process of changing numerical variables into categorical counterparts. The number of categorical counterparts depends on the number of bins specified by the user. </a:t>
            </a:r>
          </a:p>
          <a:p>
            <a:pPr>
              <a:lnSpc>
                <a:spcPct val="150000"/>
              </a:lnSpc>
            </a:pPr>
            <a:r>
              <a:rPr lang="en-US" sz="2000" b="1" dirty="0"/>
              <a:t>Histogram analysis – </a:t>
            </a:r>
          </a:p>
          <a:p>
            <a:pPr>
              <a:lnSpc>
                <a:spcPct val="150000"/>
              </a:lnSpc>
            </a:pPr>
            <a:r>
              <a:rPr lang="en-US" sz="2000" dirty="0"/>
              <a:t>Like the process of binning, the histogram is used to partition the value for the attribute X, into disjoint ranges called brackets. There are several partitioning rules: </a:t>
            </a:r>
          </a:p>
          <a:p>
            <a:pPr>
              <a:lnSpc>
                <a:spcPct val="150000"/>
              </a:lnSpc>
            </a:pPr>
            <a:r>
              <a:rPr lang="en-US" sz="2000" b="1" dirty="0"/>
              <a:t>Equal Frequency partitioning: </a:t>
            </a:r>
            <a:r>
              <a:rPr lang="en-US" sz="2000" dirty="0"/>
              <a:t>Partitioning the values based on their number of occurrences in the data set. </a:t>
            </a:r>
          </a:p>
          <a:p>
            <a:pPr>
              <a:lnSpc>
                <a:spcPct val="150000"/>
              </a:lnSpc>
            </a:pPr>
            <a:r>
              <a:rPr lang="en-US" sz="2000" b="1" dirty="0"/>
              <a:t>Equal Width Partitioning: </a:t>
            </a:r>
            <a:r>
              <a:rPr lang="en-US" sz="2000" dirty="0"/>
              <a:t>Partitioning the values in a fixed gap based on the number of bins i.e. a set of values ranging from 0-20. </a:t>
            </a:r>
            <a:endParaRPr lang="en-US" sz="2000" dirty="0" smtClean="0"/>
          </a:p>
          <a:p>
            <a:pPr>
              <a:lnSpc>
                <a:spcPct val="150000"/>
              </a:lnSpc>
            </a:pPr>
            <a:r>
              <a:rPr lang="en-US" sz="2000" b="1" dirty="0" smtClean="0"/>
              <a:t>Clustering</a:t>
            </a:r>
            <a:r>
              <a:rPr lang="en-US" sz="2000" b="1" dirty="0"/>
              <a:t>:</a:t>
            </a:r>
            <a:r>
              <a:rPr lang="en-US" sz="2000" dirty="0"/>
              <a:t> Grouping similar data together.</a:t>
            </a:r>
            <a:endParaRPr lang="en-IN" sz="2000" dirty="0"/>
          </a:p>
        </p:txBody>
      </p:sp>
    </p:spTree>
    <p:extLst>
      <p:ext uri="{BB962C8B-B14F-4D97-AF65-F5344CB8AC3E}">
        <p14:creationId xmlns:p14="http://schemas.microsoft.com/office/powerpoint/2010/main" val="59286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B20948-0651-5EBC-8B10-B80A6E111752}"/>
              </a:ext>
            </a:extLst>
          </p:cNvPr>
          <p:cNvPicPr>
            <a:picLocks noChangeAspect="1"/>
          </p:cNvPicPr>
          <p:nvPr/>
        </p:nvPicPr>
        <p:blipFill rotWithShape="1">
          <a:blip r:embed="rId2"/>
          <a:srcRect l="30524" t="23939" r="15594" b="10606"/>
          <a:stretch/>
        </p:blipFill>
        <p:spPr>
          <a:xfrm>
            <a:off x="1485900" y="768927"/>
            <a:ext cx="8385464" cy="5361709"/>
          </a:xfrm>
          <a:prstGeom prst="rect">
            <a:avLst/>
          </a:prstGeom>
        </p:spPr>
      </p:pic>
    </p:spTree>
    <p:extLst>
      <p:ext uri="{BB962C8B-B14F-4D97-AF65-F5344CB8AC3E}">
        <p14:creationId xmlns:p14="http://schemas.microsoft.com/office/powerpoint/2010/main" val="200609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537846-F4FC-60B3-2A1E-C2DF04A253E7}"/>
              </a:ext>
            </a:extLst>
          </p:cNvPr>
          <p:cNvPicPr>
            <a:picLocks noChangeAspect="1"/>
          </p:cNvPicPr>
          <p:nvPr/>
        </p:nvPicPr>
        <p:blipFill rotWithShape="1">
          <a:blip r:embed="rId2"/>
          <a:srcRect l="30240" t="23636" r="16162" b="11515"/>
          <a:stretch/>
        </p:blipFill>
        <p:spPr>
          <a:xfrm>
            <a:off x="1267691" y="498764"/>
            <a:ext cx="8541327" cy="5569527"/>
          </a:xfrm>
          <a:prstGeom prst="rect">
            <a:avLst/>
          </a:prstGeom>
        </p:spPr>
      </p:pic>
    </p:spTree>
    <p:extLst>
      <p:ext uri="{BB962C8B-B14F-4D97-AF65-F5344CB8AC3E}">
        <p14:creationId xmlns:p14="http://schemas.microsoft.com/office/powerpoint/2010/main" val="306403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075685-2A43-D80C-1B10-5400B52882B4}"/>
              </a:ext>
            </a:extLst>
          </p:cNvPr>
          <p:cNvPicPr>
            <a:picLocks noChangeAspect="1"/>
          </p:cNvPicPr>
          <p:nvPr/>
        </p:nvPicPr>
        <p:blipFill rotWithShape="1">
          <a:blip r:embed="rId2"/>
          <a:srcRect l="30429" t="24091" r="15688" b="13636"/>
          <a:stretch/>
        </p:blipFill>
        <p:spPr>
          <a:xfrm>
            <a:off x="1527464" y="654627"/>
            <a:ext cx="8333509" cy="5268192"/>
          </a:xfrm>
          <a:prstGeom prst="rect">
            <a:avLst/>
          </a:prstGeom>
        </p:spPr>
      </p:pic>
    </p:spTree>
    <p:extLst>
      <p:ext uri="{BB962C8B-B14F-4D97-AF65-F5344CB8AC3E}">
        <p14:creationId xmlns:p14="http://schemas.microsoft.com/office/powerpoint/2010/main" val="362339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DA4160D3EF81488DAF91C890F0BABF" ma:contentTypeVersion="3" ma:contentTypeDescription="Create a new document." ma:contentTypeScope="" ma:versionID="dda6a9a5632874be3bff5589d1749973">
  <xsd:schema xmlns:xsd="http://www.w3.org/2001/XMLSchema" xmlns:xs="http://www.w3.org/2001/XMLSchema" xmlns:p="http://schemas.microsoft.com/office/2006/metadata/properties" xmlns:ns2="b8a69c41-4691-40ab-b3ff-6bfa46c23c94" targetNamespace="http://schemas.microsoft.com/office/2006/metadata/properties" ma:root="true" ma:fieldsID="28a9e750821ae077906cc5b80df8f3e7" ns2:_="">
    <xsd:import namespace="b8a69c41-4691-40ab-b3ff-6bfa46c23c9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a69c41-4691-40ab-b3ff-6bfa46c23c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147F40-4D81-47C8-B6A5-DF5B9AF8634B}"/>
</file>

<file path=customXml/itemProps2.xml><?xml version="1.0" encoding="utf-8"?>
<ds:datastoreItem xmlns:ds="http://schemas.openxmlformats.org/officeDocument/2006/customXml" ds:itemID="{D64FA3CB-F33D-4FEA-BC91-770F0991C92F}"/>
</file>

<file path=customXml/itemProps3.xml><?xml version="1.0" encoding="utf-8"?>
<ds:datastoreItem xmlns:ds="http://schemas.openxmlformats.org/officeDocument/2006/customXml" ds:itemID="{50D02532-A409-43B9-9A0F-042BE2248562}"/>
</file>

<file path=docProps/app.xml><?xml version="1.0" encoding="utf-8"?>
<Properties xmlns="http://schemas.openxmlformats.org/officeDocument/2006/extended-properties" xmlns:vt="http://schemas.openxmlformats.org/officeDocument/2006/docPropsVTypes">
  <TotalTime>550</TotalTime>
  <Words>4699</Words>
  <Application>Microsoft Office PowerPoint</Application>
  <PresentationFormat>Widescreen</PresentationFormat>
  <Paragraphs>260</Paragraphs>
  <Slides>68</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vt:i4>
      </vt:variant>
    </vt:vector>
  </HeadingPairs>
  <TitlesOfParts>
    <vt:vector size="82" baseType="lpstr">
      <vt:lpstr>Arial</vt:lpstr>
      <vt:lpstr>Calibri</vt:lpstr>
      <vt:lpstr>Calibri Light</vt:lpstr>
      <vt:lpstr>Consolas</vt:lpstr>
      <vt:lpstr>erdana</vt:lpstr>
      <vt:lpstr>Heebo</vt:lpstr>
      <vt:lpstr>inter-bold</vt:lpstr>
      <vt:lpstr>inter-regular</vt:lpstr>
      <vt:lpstr>Lato</vt:lpstr>
      <vt:lpstr>Nunito</vt:lpstr>
      <vt:lpstr>poppins</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Steps</vt:lpstr>
      <vt:lpstr>PowerPoint Presentation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vt:lpstr>
      <vt:lpstr>PowerPoint Presentation</vt:lpstr>
      <vt:lpstr>Data Integration</vt:lpstr>
      <vt:lpstr>PowerPoint Presentation</vt:lpstr>
      <vt:lpstr>PowerPoint Presentation</vt:lpstr>
      <vt:lpstr>PowerPoint Presentation</vt:lpstr>
      <vt:lpstr>PowerPoint Presentation</vt:lpstr>
      <vt:lpstr>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Reduction : Dimensionality Reduction</vt:lpstr>
      <vt:lpstr>PowerPoint Presentation</vt:lpstr>
      <vt:lpstr>PowerPoint Presentation</vt:lpstr>
      <vt:lpstr>PowerPoint Presentation</vt:lpstr>
      <vt:lpstr>PowerPoint Presentation</vt:lpstr>
      <vt:lpstr>Numerosity Reduction</vt:lpstr>
      <vt:lpstr>Parametric</vt:lpstr>
      <vt:lpstr>Non-Parametric: </vt:lpstr>
      <vt:lpstr>PowerPoint Presentation</vt:lpstr>
      <vt:lpstr>Data Compression</vt:lpstr>
      <vt:lpstr>PowerPoint Presentation</vt:lpstr>
      <vt:lpstr>Concept Hierarchies: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Gupta</dc:creator>
  <cp:lastModifiedBy>DITU</cp:lastModifiedBy>
  <cp:revision>59</cp:revision>
  <dcterms:created xsi:type="dcterms:W3CDTF">2023-08-28T02:55:17Z</dcterms:created>
  <dcterms:modified xsi:type="dcterms:W3CDTF">2023-09-18T05:16:42Z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0x010100F0DA4160D3EF81488DAF91C890F0BABF</vt:lpwstr>
  </property>
</Properties>
</file>